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9" r:id="rId5"/>
    <p:sldId id="360" r:id="rId6"/>
    <p:sldId id="385" r:id="rId7"/>
    <p:sldId id="386" r:id="rId8"/>
    <p:sldId id="387" r:id="rId9"/>
    <p:sldId id="388" r:id="rId10"/>
    <p:sldId id="375" r:id="rId11"/>
    <p:sldId id="392" r:id="rId12"/>
    <p:sldId id="404" r:id="rId13"/>
    <p:sldId id="405" r:id="rId14"/>
    <p:sldId id="349" r:id="rId15"/>
    <p:sldId id="406" r:id="rId16"/>
    <p:sldId id="415" r:id="rId17"/>
    <p:sldId id="411" r:id="rId18"/>
    <p:sldId id="412" r:id="rId19"/>
    <p:sldId id="413" r:id="rId20"/>
    <p:sldId id="414" r:id="rId21"/>
    <p:sldId id="416" r:id="rId22"/>
    <p:sldId id="393" r:id="rId23"/>
    <p:sldId id="395" r:id="rId24"/>
    <p:sldId id="402" r:id="rId25"/>
    <p:sldId id="417" r:id="rId26"/>
    <p:sldId id="425" r:id="rId27"/>
    <p:sldId id="427" r:id="rId28"/>
    <p:sldId id="418" r:id="rId29"/>
    <p:sldId id="428" r:id="rId30"/>
    <p:sldId id="429" r:id="rId31"/>
    <p:sldId id="430" r:id="rId32"/>
    <p:sldId id="419" r:id="rId33"/>
    <p:sldId id="420" r:id="rId34"/>
    <p:sldId id="431" r:id="rId35"/>
    <p:sldId id="421" r:id="rId36"/>
    <p:sldId id="422" r:id="rId37"/>
    <p:sldId id="432" r:id="rId38"/>
    <p:sldId id="423" r:id="rId39"/>
    <p:sldId id="424" r:id="rId40"/>
    <p:sldId id="434" r:id="rId41"/>
    <p:sldId id="433" r:id="rId42"/>
    <p:sldId id="435" r:id="rId43"/>
    <p:sldId id="436" r:id="rId44"/>
    <p:sldId id="43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CC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17DA4-F584-BEFF-3478-3C5E1A5275C9}" v="116" dt="2024-11-21T07:35:05.489"/>
    <p1510:client id="{4516368E-D2AD-F223-07D1-3E02B07D37EA}" v="172" dt="2024-11-20T22:43:22.210"/>
    <p1510:client id="{48C1A75B-1366-37C8-CE09-D672BE3E46F6}" v="2" dt="2024-11-21T03:40:09.232"/>
    <p1510:client id="{56C13BFE-15B1-7AF2-ECD5-6B82D6CFF1BD}" v="44" dt="2024-11-20T23:30:01.415"/>
    <p1510:client id="{5B578671-7A0E-BA1A-266D-6DD247B9A227}" v="116" dt="2024-11-21T06:45:42.644"/>
    <p1510:client id="{AFB9A876-DD36-88CC-1E12-055D91B3ED5F}" v="4" dt="2024-11-20T22:44:21.959"/>
    <p1510:client id="{BB8DBA91-3172-D8C3-26EB-618AE0B44FC8}" v="11" dt="2024-11-21T03:34:31.801"/>
    <p1510:client id="{BBEC7018-0DE2-D095-3EFA-7EB808931347}" v="48" dt="2024-11-20T22:13:11.285"/>
    <p1510:client id="{CDE39921-DCE4-D3D9-DA9E-5AD5C3B056A9}" v="217" dt="2024-11-21T07:09:19.998"/>
    <p1510:client id="{D3D55E27-BF5F-7A64-1D82-83389F9E4E8B}" v="320" dt="2024-11-21T07:43:44.518"/>
    <p1510:client id="{D7A76DEF-6F29-06E1-0FF3-9795BF03461D}" v="4" dt="2024-11-20T22:59:56.164"/>
    <p1510:client id="{FD8CB74B-FDA4-DE69-AF32-57FC0B17C805}" v="16" dt="2024-11-20T22:58:44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4BE19-BB89-43A8-85E8-06B3C9EBBF2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6D66E-EB54-4813-B230-A061E63C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Agrawal–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Kayal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Saxena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D66E-EB54-4813-B230-A061E63C47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i="0">
                    <a:latin typeface="Cambria Math" panose="02040503050406030204" pitchFamily="18" charset="0"/>
                  </a:rPr>
                  <a:t>"Type equation here."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D66E-EB54-4813-B230-A061E63C47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8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i="0">
                    <a:latin typeface="Cambria Math" panose="02040503050406030204" pitchFamily="18" charset="0"/>
                  </a:rPr>
                  <a:t>"Type equation here."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D66E-EB54-4813-B230-A061E63C4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23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i="0">
                    <a:latin typeface="Cambria Math" panose="02040503050406030204" pitchFamily="18" charset="0"/>
                  </a:rPr>
                  <a:t>"Type equation here."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D66E-EB54-4813-B230-A061E63C47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i="0">
                    <a:latin typeface="Cambria Math" panose="02040503050406030204" pitchFamily="18" charset="0"/>
                  </a:rPr>
                  <a:t>"Type equation here."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D66E-EB54-4813-B230-A061E63C47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0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53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8211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911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49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99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92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image" Target="../media/image119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image" Target="../media/image168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11" Type="http://schemas.openxmlformats.org/officeDocument/2006/relationships/image" Target="../media/image176.png"/><Relationship Id="rId5" Type="http://schemas.openxmlformats.org/officeDocument/2006/relationships/image" Target="../media/image171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70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8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ertificate&#10;&#10;Description automatically generated">
            <a:extLst>
              <a:ext uri="{FF2B5EF4-FFF2-40B4-BE49-F238E27FC236}">
                <a16:creationId xmlns:a16="http://schemas.microsoft.com/office/drawing/2014/main" id="{59773429-8EA9-6755-89D6-14F4746D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" b="37309"/>
          <a:stretch/>
        </p:blipFill>
        <p:spPr>
          <a:xfrm>
            <a:off x="457200" y="457200"/>
            <a:ext cx="11272875" cy="5249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9BE630-2EF3-B607-7C40-5C37401EFC7A}"/>
              </a:ext>
            </a:extLst>
          </p:cNvPr>
          <p:cNvSpPr txBox="1"/>
          <p:nvPr/>
        </p:nvSpPr>
        <p:spPr>
          <a:xfrm>
            <a:off x="1101096" y="1003379"/>
            <a:ext cx="102914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a typeface="Calibri"/>
                <a:cs typeface="Calibri"/>
              </a:rPr>
              <a:t>From Syntactic To Semantic Problems</a:t>
            </a:r>
            <a:endParaRPr lang="en-US" sz="4000" baseline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905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571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Cook-Levin Theorem (idea)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2315" y="1617154"/>
                <a:ext cx="9014640" cy="4010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1200"/>
                  </a:spcBef>
                </a:pP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Theorem: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is NP-complete</a:t>
                </a:r>
              </a:p>
              <a:p>
                <a:pPr lvl="0"/>
                <a:r>
                  <a:rPr lang="en-US" sz="2400"/>
                  <a:t>Proof:  1)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r>
                  <a:rPr lang="en-US" sz="2400"/>
                  <a:t>  (done)</a:t>
                </a:r>
              </a:p>
              <a:p>
                <a:pPr lvl="0"/>
                <a:r>
                  <a:rPr lang="en-US" sz="2400"/>
                  <a:t>             2)  Show that 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r>
                  <a:rPr lang="en-US" sz="2400"/>
                  <a:t>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2400"/>
                  <a:t>:</a:t>
                </a:r>
              </a:p>
              <a:p>
                <a:pPr lvl="0"/>
                <a:r>
                  <a:rPr lang="en-US" sz="240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r>
                  <a:rPr lang="en-US" sz="2400"/>
                  <a:t> be decided by NTM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400"/>
                  <a:t>.  </a:t>
                </a:r>
              </a:p>
              <a:p>
                <a:pPr lvl="0"/>
                <a:r>
                  <a:rPr lang="en-US" sz="2400"/>
                  <a:t>Give a polynomial-time reduction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/>
                  <a:t> mapping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2400"/>
                  <a:t>.  </a:t>
                </a:r>
              </a:p>
              <a:p>
                <a:pPr lvl="0"/>
                <a:r>
                  <a:rPr lang="en-US" sz="2400" b="0"/>
                  <a:t>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  </m:t>
                    </m:r>
                  </m:oMath>
                </a14:m>
                <a:r>
                  <a:rPr lang="en-US" sz="2400"/>
                  <a:t>formulas</a:t>
                </a:r>
              </a:p>
              <a:p>
                <a:pPr lvl="0"/>
                <a:r>
                  <a:rPr lang="en-US" sz="2400"/>
                  <a:t>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=  〈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en-US" sz="2400"/>
              </a:p>
              <a:p>
                <a:pPr lvl="0"/>
                <a:r>
                  <a:rPr lang="en-US" sz="2400"/>
                  <a:t>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/>
                  <a:t>  iff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400"/>
                  <a:t>  is satisfiable</a:t>
                </a:r>
              </a:p>
              <a:p>
                <a:pPr lvl="0">
                  <a:spcBef>
                    <a:spcPts val="1200"/>
                  </a:spcBef>
                </a:pPr>
                <a:r>
                  <a:rPr lang="en-US" sz="2400"/>
                  <a:t>Idea: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400"/>
                  <a:t>  simulates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/>
                  <a:t>.  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400"/>
                  <a:t> to “say”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accepts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/>
                  <a:t>.</a:t>
                </a:r>
              </a:p>
              <a:p>
                <a:pPr lvl="0"/>
                <a:r>
                  <a:rPr lang="en-US" sz="2400"/>
                  <a:t>Satisfying assignment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400"/>
                  <a:t> is a computation history 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15" y="1617154"/>
                <a:ext cx="9014640" cy="4010970"/>
              </a:xfrm>
              <a:prstGeom prst="rect">
                <a:avLst/>
              </a:prstGeom>
              <a:blipFill>
                <a:blip r:embed="rId3"/>
                <a:stretch>
                  <a:fillRect l="-1082" t="-121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268C0-BAB2-3B44-955F-5DF28862E9F1}"/>
              </a:ext>
            </a:extLst>
          </p:cNvPr>
          <p:cNvSpPr txBox="1"/>
          <p:nvPr/>
        </p:nvSpPr>
        <p:spPr>
          <a:xfrm>
            <a:off x="4999703" y="62975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364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0"/>
            <a:ext cx="8446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TM Configurations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3212" y="776888"/>
                <a:ext cx="803224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400" b="1"/>
                  <a:t>Defn:</a:t>
                </a:r>
                <a:r>
                  <a:rPr lang="en-US" sz="2400"/>
                  <a:t>  A </a:t>
                </a:r>
                <a:r>
                  <a:rPr lang="en-US" sz="2400" u="sng"/>
                  <a:t>configuration</a:t>
                </a:r>
                <a:r>
                  <a:rPr lang="en-US" sz="2400"/>
                  <a:t> of a TM is a triple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where </a:t>
                </a:r>
                <a:br>
                  <a:rPr lang="en-US" sz="2400"/>
                </a:br>
                <a:r>
                  <a:rPr lang="en-US" sz="2400"/>
                  <a:t>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/>
                  <a:t> =  the state, </a:t>
                </a:r>
                <a:br>
                  <a:rPr lang="en-US" sz="2400"/>
                </a:br>
                <a:r>
                  <a:rPr lang="en-US" sz="2400"/>
                  <a:t>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/>
                  <a:t> =  the head position, </a:t>
                </a:r>
                <a:br>
                  <a:rPr lang="en-US" sz="2400"/>
                </a:br>
                <a:r>
                  <a:rPr lang="en-US" sz="2400"/>
                  <a:t>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/>
                  <a:t>  =  tape contents </a:t>
                </a:r>
                <a:br>
                  <a:rPr lang="en-US" sz="2400"/>
                </a:br>
                <a:r>
                  <a:rPr lang="en-US" sz="2400"/>
                  <a:t>representing a snapshot of the TM at a point in time.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12" y="776888"/>
                <a:ext cx="8032249" cy="1938992"/>
              </a:xfrm>
              <a:prstGeom prst="rect">
                <a:avLst/>
              </a:prstGeom>
              <a:blipFill>
                <a:blip r:embed="rId3"/>
                <a:stretch>
                  <a:fillRect l="-1138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3212" y="4619028"/>
                <a:ext cx="756399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400"/>
                  <a:t>Encode configuration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as the string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/>
                  <a:t> where</a:t>
                </a:r>
                <a:br>
                  <a:rPr lang="en-US" sz="2400"/>
                </a:b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/>
                  <a:t> and the head position is on the first symbol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/>
                  <a:t>.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12" y="4619028"/>
                <a:ext cx="7563994" cy="830997"/>
              </a:xfrm>
              <a:prstGeom prst="rect">
                <a:avLst/>
              </a:prstGeom>
              <a:blipFill>
                <a:blip r:embed="rId4"/>
                <a:stretch>
                  <a:fillRect l="-120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1471921" y="3661034"/>
            <a:ext cx="2607969" cy="431738"/>
            <a:chOff x="1471921" y="3661034"/>
            <a:chExt cx="2607969" cy="431738"/>
          </a:xfrm>
        </p:grpSpPr>
        <p:sp>
          <p:nvSpPr>
            <p:cNvPr id="3" name="Right Brace 2"/>
            <p:cNvSpPr/>
            <p:nvPr/>
          </p:nvSpPr>
          <p:spPr>
            <a:xfrm rot="5400000">
              <a:off x="1983944" y="3149011"/>
              <a:ext cx="127667" cy="1151714"/>
            </a:xfrm>
            <a:prstGeom prst="rightBrace">
              <a:avLst>
                <a:gd name="adj1" fmla="val 39341"/>
                <a:gd name="adj2" fmla="val 50000"/>
              </a:avLst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ight Brace 98"/>
            <p:cNvSpPr/>
            <p:nvPr/>
          </p:nvSpPr>
          <p:spPr>
            <a:xfrm rot="5400000">
              <a:off x="3304505" y="3013319"/>
              <a:ext cx="127667" cy="1423102"/>
            </a:xfrm>
            <a:prstGeom prst="rightBrace">
              <a:avLst>
                <a:gd name="adj1" fmla="val 39341"/>
                <a:gd name="adj2" fmla="val 50000"/>
              </a:avLst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884211" y="3804965"/>
                  <a:ext cx="388005" cy="2878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211" y="3804965"/>
                  <a:ext cx="388005" cy="287807"/>
                </a:xfrm>
                <a:prstGeom prst="rect">
                  <a:avLst/>
                </a:prstGeom>
                <a:blipFill>
                  <a:blip r:embed="rId5"/>
                  <a:stretch>
                    <a:fillRect b="-27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/>
                <p:cNvSpPr/>
                <p:nvPr/>
              </p:nvSpPr>
              <p:spPr>
                <a:xfrm>
                  <a:off x="3174335" y="3804965"/>
                  <a:ext cx="392835" cy="2878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0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4335" y="3804965"/>
                  <a:ext cx="392835" cy="287807"/>
                </a:xfrm>
                <a:prstGeom prst="rect">
                  <a:avLst/>
                </a:prstGeom>
                <a:blipFill>
                  <a:blip r:embed="rId6"/>
                  <a:stretch>
                    <a:fillRect b="-27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586292" y="2920158"/>
            <a:ext cx="4422499" cy="780600"/>
            <a:chOff x="586292" y="2920158"/>
            <a:chExt cx="4422499" cy="780600"/>
          </a:xfrm>
        </p:grpSpPr>
        <p:grpSp>
          <p:nvGrpSpPr>
            <p:cNvPr id="18" name="Group 17"/>
            <p:cNvGrpSpPr/>
            <p:nvPr/>
          </p:nvGrpSpPr>
          <p:grpSpPr>
            <a:xfrm>
              <a:off x="586292" y="2920158"/>
              <a:ext cx="2346844" cy="780600"/>
              <a:chOff x="586292" y="2920158"/>
              <a:chExt cx="2346844" cy="780600"/>
            </a:xfrm>
          </p:grpSpPr>
          <p:sp>
            <p:nvSpPr>
              <p:cNvPr id="77" name="PDA box"/>
              <p:cNvSpPr/>
              <p:nvPr/>
            </p:nvSpPr>
            <p:spPr>
              <a:xfrm>
                <a:off x="586292" y="3330099"/>
                <a:ext cx="541432" cy="3706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Finite Control"/>
                  <p:cNvSpPr/>
                  <p:nvPr/>
                </p:nvSpPr>
                <p:spPr>
                  <a:xfrm>
                    <a:off x="654663" y="3304308"/>
                    <a:ext cx="46544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78" name="Finite Control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63" y="3304308"/>
                    <a:ext cx="465448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Freeform 92"/>
              <p:cNvSpPr/>
              <p:nvPr/>
            </p:nvSpPr>
            <p:spPr>
              <a:xfrm>
                <a:off x="1008147" y="3064481"/>
                <a:ext cx="1695787" cy="264969"/>
              </a:xfrm>
              <a:custGeom>
                <a:avLst/>
                <a:gdLst>
                  <a:gd name="connsiteX0" fmla="*/ 319 w 1086487"/>
                  <a:gd name="connsiteY0" fmla="*/ 340025 h 340025"/>
                  <a:gd name="connsiteX1" fmla="*/ 152719 w 1086487"/>
                  <a:gd name="connsiteY1" fmla="*/ 54275 h 340025"/>
                  <a:gd name="connsiteX2" fmla="*/ 933769 w 1086487"/>
                  <a:gd name="connsiteY2" fmla="*/ 25700 h 340025"/>
                  <a:gd name="connsiteX3" fmla="*/ 1086169 w 1086487"/>
                  <a:gd name="connsiteY3" fmla="*/ 340025 h 34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6487" h="340025">
                    <a:moveTo>
                      <a:pt x="319" y="340025"/>
                    </a:moveTo>
                    <a:cubicBezTo>
                      <a:pt x="-1269" y="223343"/>
                      <a:pt x="-2856" y="106662"/>
                      <a:pt x="152719" y="54275"/>
                    </a:cubicBezTo>
                    <a:cubicBezTo>
                      <a:pt x="308294" y="1888"/>
                      <a:pt x="778194" y="-21925"/>
                      <a:pt x="933769" y="25700"/>
                    </a:cubicBezTo>
                    <a:cubicBezTo>
                      <a:pt x="1089344" y="73325"/>
                      <a:pt x="1087756" y="206675"/>
                      <a:pt x="1086169" y="340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triangle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/>
                  <p:cNvSpPr/>
                  <p:nvPr/>
                </p:nvSpPr>
                <p:spPr>
                  <a:xfrm>
                    <a:off x="2567331" y="2920158"/>
                    <a:ext cx="36580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6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7331" y="2920158"/>
                    <a:ext cx="3658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1428694" y="3193677"/>
              <a:ext cx="3580097" cy="451095"/>
              <a:chOff x="1428694" y="3193677"/>
              <a:chExt cx="3580097" cy="451095"/>
            </a:xfrm>
          </p:grpSpPr>
          <p:sp>
            <p:nvSpPr>
              <p:cNvPr id="79" name="Rectangle 4"/>
              <p:cNvSpPr/>
              <p:nvPr/>
            </p:nvSpPr>
            <p:spPr>
              <a:xfrm>
                <a:off x="1457007" y="3329326"/>
                <a:ext cx="3551278" cy="247789"/>
              </a:xfrm>
              <a:custGeom>
                <a:avLst/>
                <a:gdLst>
                  <a:gd name="connsiteX0" fmla="*/ 0 w 2742303"/>
                  <a:gd name="connsiteY0" fmla="*/ 0 h 317979"/>
                  <a:gd name="connsiteX1" fmla="*/ 2742303 w 2742303"/>
                  <a:gd name="connsiteY1" fmla="*/ 0 h 317979"/>
                  <a:gd name="connsiteX2" fmla="*/ 2742303 w 2742303"/>
                  <a:gd name="connsiteY2" fmla="*/ 317979 h 317979"/>
                  <a:gd name="connsiteX3" fmla="*/ 0 w 2742303"/>
                  <a:gd name="connsiteY3" fmla="*/ 317979 h 317979"/>
                  <a:gd name="connsiteX4" fmla="*/ 0 w 2742303"/>
                  <a:gd name="connsiteY4" fmla="*/ 0 h 317979"/>
                  <a:gd name="connsiteX0" fmla="*/ 2742303 w 2833743"/>
                  <a:gd name="connsiteY0" fmla="*/ 317979 h 409419"/>
                  <a:gd name="connsiteX1" fmla="*/ 0 w 2833743"/>
                  <a:gd name="connsiteY1" fmla="*/ 317979 h 409419"/>
                  <a:gd name="connsiteX2" fmla="*/ 0 w 2833743"/>
                  <a:gd name="connsiteY2" fmla="*/ 0 h 409419"/>
                  <a:gd name="connsiteX3" fmla="*/ 2742303 w 2833743"/>
                  <a:gd name="connsiteY3" fmla="*/ 0 h 409419"/>
                  <a:gd name="connsiteX4" fmla="*/ 2833743 w 2833743"/>
                  <a:gd name="connsiteY4" fmla="*/ 409419 h 409419"/>
                  <a:gd name="connsiteX0" fmla="*/ 2742303 w 2742303"/>
                  <a:gd name="connsiteY0" fmla="*/ 317979 h 317979"/>
                  <a:gd name="connsiteX1" fmla="*/ 0 w 2742303"/>
                  <a:gd name="connsiteY1" fmla="*/ 317979 h 317979"/>
                  <a:gd name="connsiteX2" fmla="*/ 0 w 2742303"/>
                  <a:gd name="connsiteY2" fmla="*/ 0 h 317979"/>
                  <a:gd name="connsiteX3" fmla="*/ 2742303 w 2742303"/>
                  <a:gd name="connsiteY3" fmla="*/ 0 h 317979"/>
                  <a:gd name="connsiteX0" fmla="*/ 2818503 w 2818503"/>
                  <a:gd name="connsiteY0" fmla="*/ 317979 h 317979"/>
                  <a:gd name="connsiteX1" fmla="*/ 0 w 2818503"/>
                  <a:gd name="connsiteY1" fmla="*/ 317979 h 317979"/>
                  <a:gd name="connsiteX2" fmla="*/ 0 w 2818503"/>
                  <a:gd name="connsiteY2" fmla="*/ 0 h 317979"/>
                  <a:gd name="connsiteX3" fmla="*/ 2742303 w 2818503"/>
                  <a:gd name="connsiteY3" fmla="*/ 0 h 317979"/>
                  <a:gd name="connsiteX0" fmla="*/ 2818503 w 2818503"/>
                  <a:gd name="connsiteY0" fmla="*/ 317979 h 317979"/>
                  <a:gd name="connsiteX1" fmla="*/ 0 w 2818503"/>
                  <a:gd name="connsiteY1" fmla="*/ 317979 h 317979"/>
                  <a:gd name="connsiteX2" fmla="*/ 0 w 2818503"/>
                  <a:gd name="connsiteY2" fmla="*/ 0 h 317979"/>
                  <a:gd name="connsiteX3" fmla="*/ 2760597 w 2818503"/>
                  <a:gd name="connsiteY3" fmla="*/ 0 h 317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8503" h="317979">
                    <a:moveTo>
                      <a:pt x="2818503" y="317979"/>
                    </a:moveTo>
                    <a:lnTo>
                      <a:pt x="0" y="317979"/>
                    </a:lnTo>
                    <a:lnTo>
                      <a:pt x="0" y="0"/>
                    </a:lnTo>
                    <a:lnTo>
                      <a:pt x="2760597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2623635" y="3329326"/>
                <a:ext cx="0" cy="24778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2918140" y="3329326"/>
                <a:ext cx="0" cy="24778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/>
              <p:cNvSpPr/>
              <p:nvPr/>
            </p:nvSpPr>
            <p:spPr>
              <a:xfrm>
                <a:off x="4601299" y="3193677"/>
                <a:ext cx="327605" cy="311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…</a:t>
                </a: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4079888" y="3329326"/>
                <a:ext cx="0" cy="24778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371622" y="3329326"/>
                <a:ext cx="0" cy="24778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 95"/>
              <p:cNvSpPr/>
              <p:nvPr/>
            </p:nvSpPr>
            <p:spPr>
              <a:xfrm rot="16200000">
                <a:off x="4843037" y="3409506"/>
                <a:ext cx="249381" cy="82126"/>
              </a:xfrm>
              <a:custGeom>
                <a:avLst/>
                <a:gdLst>
                  <a:gd name="connsiteX0" fmla="*/ 0 w 369096"/>
                  <a:gd name="connsiteY0" fmla="*/ 76200 h 171450"/>
                  <a:gd name="connsiteX1" fmla="*/ 71438 w 369096"/>
                  <a:gd name="connsiteY1" fmla="*/ 0 h 171450"/>
                  <a:gd name="connsiteX2" fmla="*/ 107156 w 369096"/>
                  <a:gd name="connsiteY2" fmla="*/ 78581 h 171450"/>
                  <a:gd name="connsiteX3" fmla="*/ 178594 w 369096"/>
                  <a:gd name="connsiteY3" fmla="*/ 4762 h 171450"/>
                  <a:gd name="connsiteX4" fmla="*/ 219075 w 369096"/>
                  <a:gd name="connsiteY4" fmla="*/ 80962 h 171450"/>
                  <a:gd name="connsiteX5" fmla="*/ 309563 w 369096"/>
                  <a:gd name="connsiteY5" fmla="*/ 14287 h 171450"/>
                  <a:gd name="connsiteX6" fmla="*/ 369094 w 369096"/>
                  <a:gd name="connsiteY6" fmla="*/ 111918 h 171450"/>
                  <a:gd name="connsiteX7" fmla="*/ 307181 w 369096"/>
                  <a:gd name="connsiteY7" fmla="*/ 171450 h 171450"/>
                  <a:gd name="connsiteX0" fmla="*/ 0 w 369096"/>
                  <a:gd name="connsiteY0" fmla="*/ 76200 h 111918"/>
                  <a:gd name="connsiteX1" fmla="*/ 71438 w 369096"/>
                  <a:gd name="connsiteY1" fmla="*/ 0 h 111918"/>
                  <a:gd name="connsiteX2" fmla="*/ 107156 w 369096"/>
                  <a:gd name="connsiteY2" fmla="*/ 78581 h 111918"/>
                  <a:gd name="connsiteX3" fmla="*/ 178594 w 369096"/>
                  <a:gd name="connsiteY3" fmla="*/ 4762 h 111918"/>
                  <a:gd name="connsiteX4" fmla="*/ 219075 w 369096"/>
                  <a:gd name="connsiteY4" fmla="*/ 80962 h 111918"/>
                  <a:gd name="connsiteX5" fmla="*/ 309563 w 369096"/>
                  <a:gd name="connsiteY5" fmla="*/ 14287 h 111918"/>
                  <a:gd name="connsiteX6" fmla="*/ 369094 w 369096"/>
                  <a:gd name="connsiteY6" fmla="*/ 111918 h 111918"/>
                  <a:gd name="connsiteX0" fmla="*/ 0 w 361953"/>
                  <a:gd name="connsiteY0" fmla="*/ 76200 h 107155"/>
                  <a:gd name="connsiteX1" fmla="*/ 71438 w 361953"/>
                  <a:gd name="connsiteY1" fmla="*/ 0 h 107155"/>
                  <a:gd name="connsiteX2" fmla="*/ 107156 w 361953"/>
                  <a:gd name="connsiteY2" fmla="*/ 78581 h 107155"/>
                  <a:gd name="connsiteX3" fmla="*/ 178594 w 361953"/>
                  <a:gd name="connsiteY3" fmla="*/ 4762 h 107155"/>
                  <a:gd name="connsiteX4" fmla="*/ 219075 w 361953"/>
                  <a:gd name="connsiteY4" fmla="*/ 80962 h 107155"/>
                  <a:gd name="connsiteX5" fmla="*/ 309563 w 361953"/>
                  <a:gd name="connsiteY5" fmla="*/ 14287 h 107155"/>
                  <a:gd name="connsiteX6" fmla="*/ 361950 w 361953"/>
                  <a:gd name="connsiteY6" fmla="*/ 107155 h 107155"/>
                  <a:gd name="connsiteX0" fmla="*/ 0 w 361950"/>
                  <a:gd name="connsiteY0" fmla="*/ 76200 h 107155"/>
                  <a:gd name="connsiteX1" fmla="*/ 71438 w 361950"/>
                  <a:gd name="connsiteY1" fmla="*/ 0 h 107155"/>
                  <a:gd name="connsiteX2" fmla="*/ 107156 w 361950"/>
                  <a:gd name="connsiteY2" fmla="*/ 78581 h 107155"/>
                  <a:gd name="connsiteX3" fmla="*/ 178594 w 361950"/>
                  <a:gd name="connsiteY3" fmla="*/ 4762 h 107155"/>
                  <a:gd name="connsiteX4" fmla="*/ 219075 w 361950"/>
                  <a:gd name="connsiteY4" fmla="*/ 80962 h 107155"/>
                  <a:gd name="connsiteX5" fmla="*/ 309563 w 361950"/>
                  <a:gd name="connsiteY5" fmla="*/ 14287 h 107155"/>
                  <a:gd name="connsiteX6" fmla="*/ 361950 w 361950"/>
                  <a:gd name="connsiteY6" fmla="*/ 107155 h 107155"/>
                  <a:gd name="connsiteX0" fmla="*/ 0 w 309563"/>
                  <a:gd name="connsiteY0" fmla="*/ 76200 h 80962"/>
                  <a:gd name="connsiteX1" fmla="*/ 71438 w 309563"/>
                  <a:gd name="connsiteY1" fmla="*/ 0 h 80962"/>
                  <a:gd name="connsiteX2" fmla="*/ 107156 w 309563"/>
                  <a:gd name="connsiteY2" fmla="*/ 78581 h 80962"/>
                  <a:gd name="connsiteX3" fmla="*/ 178594 w 309563"/>
                  <a:gd name="connsiteY3" fmla="*/ 4762 h 80962"/>
                  <a:gd name="connsiteX4" fmla="*/ 219075 w 309563"/>
                  <a:gd name="connsiteY4" fmla="*/ 80962 h 80962"/>
                  <a:gd name="connsiteX5" fmla="*/ 309563 w 309563"/>
                  <a:gd name="connsiteY5" fmla="*/ 14287 h 80962"/>
                  <a:gd name="connsiteX0" fmla="*/ 0 w 316992"/>
                  <a:gd name="connsiteY0" fmla="*/ 76200 h 80962"/>
                  <a:gd name="connsiteX1" fmla="*/ 71438 w 316992"/>
                  <a:gd name="connsiteY1" fmla="*/ 0 h 80962"/>
                  <a:gd name="connsiteX2" fmla="*/ 107156 w 316992"/>
                  <a:gd name="connsiteY2" fmla="*/ 78581 h 80962"/>
                  <a:gd name="connsiteX3" fmla="*/ 178594 w 316992"/>
                  <a:gd name="connsiteY3" fmla="*/ 4762 h 80962"/>
                  <a:gd name="connsiteX4" fmla="*/ 219075 w 316992"/>
                  <a:gd name="connsiteY4" fmla="*/ 80962 h 80962"/>
                  <a:gd name="connsiteX5" fmla="*/ 309563 w 316992"/>
                  <a:gd name="connsiteY5" fmla="*/ 14287 h 80962"/>
                  <a:gd name="connsiteX6" fmla="*/ 311946 w 316992"/>
                  <a:gd name="connsiteY6" fmla="*/ 21432 h 80962"/>
                  <a:gd name="connsiteX0" fmla="*/ 0 w 364333"/>
                  <a:gd name="connsiteY0" fmla="*/ 76200 h 80962"/>
                  <a:gd name="connsiteX1" fmla="*/ 71438 w 364333"/>
                  <a:gd name="connsiteY1" fmla="*/ 0 h 80962"/>
                  <a:gd name="connsiteX2" fmla="*/ 107156 w 364333"/>
                  <a:gd name="connsiteY2" fmla="*/ 78581 h 80962"/>
                  <a:gd name="connsiteX3" fmla="*/ 178594 w 364333"/>
                  <a:gd name="connsiteY3" fmla="*/ 4762 h 80962"/>
                  <a:gd name="connsiteX4" fmla="*/ 219075 w 364333"/>
                  <a:gd name="connsiteY4" fmla="*/ 80962 h 80962"/>
                  <a:gd name="connsiteX5" fmla="*/ 309563 w 364333"/>
                  <a:gd name="connsiteY5" fmla="*/ 14287 h 80962"/>
                  <a:gd name="connsiteX6" fmla="*/ 364333 w 364333"/>
                  <a:gd name="connsiteY6" fmla="*/ 76201 h 80962"/>
                  <a:gd name="connsiteX0" fmla="*/ 0 w 364333"/>
                  <a:gd name="connsiteY0" fmla="*/ 76200 h 78581"/>
                  <a:gd name="connsiteX1" fmla="*/ 71438 w 364333"/>
                  <a:gd name="connsiteY1" fmla="*/ 0 h 78581"/>
                  <a:gd name="connsiteX2" fmla="*/ 107156 w 364333"/>
                  <a:gd name="connsiteY2" fmla="*/ 78581 h 78581"/>
                  <a:gd name="connsiteX3" fmla="*/ 178594 w 364333"/>
                  <a:gd name="connsiteY3" fmla="*/ 4762 h 78581"/>
                  <a:gd name="connsiteX4" fmla="*/ 226219 w 364333"/>
                  <a:gd name="connsiteY4" fmla="*/ 76200 h 78581"/>
                  <a:gd name="connsiteX5" fmla="*/ 309563 w 364333"/>
                  <a:gd name="connsiteY5" fmla="*/ 14287 h 78581"/>
                  <a:gd name="connsiteX6" fmla="*/ 364333 w 364333"/>
                  <a:gd name="connsiteY6" fmla="*/ 76201 h 78581"/>
                  <a:gd name="connsiteX0" fmla="*/ 0 w 364333"/>
                  <a:gd name="connsiteY0" fmla="*/ 76200 h 76201"/>
                  <a:gd name="connsiteX1" fmla="*/ 71438 w 364333"/>
                  <a:gd name="connsiteY1" fmla="*/ 0 h 76201"/>
                  <a:gd name="connsiteX2" fmla="*/ 121444 w 364333"/>
                  <a:gd name="connsiteY2" fmla="*/ 76199 h 76201"/>
                  <a:gd name="connsiteX3" fmla="*/ 178594 w 364333"/>
                  <a:gd name="connsiteY3" fmla="*/ 4762 h 76201"/>
                  <a:gd name="connsiteX4" fmla="*/ 226219 w 364333"/>
                  <a:gd name="connsiteY4" fmla="*/ 76200 h 76201"/>
                  <a:gd name="connsiteX5" fmla="*/ 309563 w 364333"/>
                  <a:gd name="connsiteY5" fmla="*/ 14287 h 76201"/>
                  <a:gd name="connsiteX6" fmla="*/ 364333 w 364333"/>
                  <a:gd name="connsiteY6" fmla="*/ 76201 h 76201"/>
                  <a:gd name="connsiteX0" fmla="*/ 0 w 364333"/>
                  <a:gd name="connsiteY0" fmla="*/ 76200 h 76201"/>
                  <a:gd name="connsiteX1" fmla="*/ 71438 w 364333"/>
                  <a:gd name="connsiteY1" fmla="*/ 0 h 76201"/>
                  <a:gd name="connsiteX2" fmla="*/ 121444 w 364333"/>
                  <a:gd name="connsiteY2" fmla="*/ 76199 h 76201"/>
                  <a:gd name="connsiteX3" fmla="*/ 178594 w 364333"/>
                  <a:gd name="connsiteY3" fmla="*/ 4762 h 76201"/>
                  <a:gd name="connsiteX4" fmla="*/ 242888 w 364333"/>
                  <a:gd name="connsiteY4" fmla="*/ 76200 h 76201"/>
                  <a:gd name="connsiteX5" fmla="*/ 309563 w 364333"/>
                  <a:gd name="connsiteY5" fmla="*/ 14287 h 76201"/>
                  <a:gd name="connsiteX6" fmla="*/ 364333 w 364333"/>
                  <a:gd name="connsiteY6" fmla="*/ 76201 h 76201"/>
                  <a:gd name="connsiteX0" fmla="*/ 0 w 364333"/>
                  <a:gd name="connsiteY0" fmla="*/ 76200 h 76201"/>
                  <a:gd name="connsiteX1" fmla="*/ 71438 w 364333"/>
                  <a:gd name="connsiteY1" fmla="*/ 0 h 76201"/>
                  <a:gd name="connsiteX2" fmla="*/ 121444 w 364333"/>
                  <a:gd name="connsiteY2" fmla="*/ 76199 h 76201"/>
                  <a:gd name="connsiteX3" fmla="*/ 178594 w 364333"/>
                  <a:gd name="connsiteY3" fmla="*/ 4762 h 76201"/>
                  <a:gd name="connsiteX4" fmla="*/ 242888 w 364333"/>
                  <a:gd name="connsiteY4" fmla="*/ 76200 h 76201"/>
                  <a:gd name="connsiteX5" fmla="*/ 311944 w 364333"/>
                  <a:gd name="connsiteY5" fmla="*/ 7143 h 76201"/>
                  <a:gd name="connsiteX6" fmla="*/ 364333 w 364333"/>
                  <a:gd name="connsiteY6" fmla="*/ 76201 h 76201"/>
                  <a:gd name="connsiteX0" fmla="*/ 0 w 311944"/>
                  <a:gd name="connsiteY0" fmla="*/ 76200 h 76200"/>
                  <a:gd name="connsiteX1" fmla="*/ 71438 w 311944"/>
                  <a:gd name="connsiteY1" fmla="*/ 0 h 76200"/>
                  <a:gd name="connsiteX2" fmla="*/ 121444 w 311944"/>
                  <a:gd name="connsiteY2" fmla="*/ 76199 h 76200"/>
                  <a:gd name="connsiteX3" fmla="*/ 178594 w 311944"/>
                  <a:gd name="connsiteY3" fmla="*/ 4762 h 76200"/>
                  <a:gd name="connsiteX4" fmla="*/ 242888 w 311944"/>
                  <a:gd name="connsiteY4" fmla="*/ 76200 h 76200"/>
                  <a:gd name="connsiteX5" fmla="*/ 311944 w 311944"/>
                  <a:gd name="connsiteY5" fmla="*/ 7143 h 76200"/>
                  <a:gd name="connsiteX0" fmla="*/ 0 w 321469"/>
                  <a:gd name="connsiteY0" fmla="*/ 78582 h 78582"/>
                  <a:gd name="connsiteX1" fmla="*/ 71438 w 321469"/>
                  <a:gd name="connsiteY1" fmla="*/ 2382 h 78582"/>
                  <a:gd name="connsiteX2" fmla="*/ 121444 w 321469"/>
                  <a:gd name="connsiteY2" fmla="*/ 78581 h 78582"/>
                  <a:gd name="connsiteX3" fmla="*/ 178594 w 321469"/>
                  <a:gd name="connsiteY3" fmla="*/ 7144 h 78582"/>
                  <a:gd name="connsiteX4" fmla="*/ 242888 w 321469"/>
                  <a:gd name="connsiteY4" fmla="*/ 78582 h 78582"/>
                  <a:gd name="connsiteX5" fmla="*/ 321469 w 321469"/>
                  <a:gd name="connsiteY5" fmla="*/ 0 h 7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469" h="78582">
                    <a:moveTo>
                      <a:pt x="0" y="78582"/>
                    </a:moveTo>
                    <a:lnTo>
                      <a:pt x="71438" y="2382"/>
                    </a:lnTo>
                    <a:lnTo>
                      <a:pt x="121444" y="78581"/>
                    </a:lnTo>
                    <a:lnTo>
                      <a:pt x="178594" y="7144"/>
                    </a:lnTo>
                    <a:lnTo>
                      <a:pt x="242888" y="78582"/>
                    </a:lnTo>
                    <a:lnTo>
                      <a:pt x="321469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4383846" y="3195845"/>
                <a:ext cx="266506" cy="359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aseline="30000"/>
                  <a:t>˽</a:t>
                </a:r>
                <a:endParaRPr lang="en-US" sz="240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093274" y="3195845"/>
                <a:ext cx="266506" cy="359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aseline="30000"/>
                  <a:t>˽</a:t>
                </a:r>
                <a:endParaRPr lang="en-US" sz="240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28694" y="3275440"/>
                <a:ext cx="28680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pc="1000" err="1"/>
                  <a:t>aaaaaabbbbb</a:t>
                </a:r>
                <a:endParaRPr lang="en-US" spc="10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748052" y="3229273"/>
                <a:ext cx="621534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/>
                  <a:t>Configuration:  </a:t>
                </a:r>
                <a:r>
                  <a:rPr lang="en-US" sz="2400" b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6,</m:t>
                    </m:r>
                    <m:r>
                      <m:rPr>
                        <m:nor/>
                      </m:rPr>
                      <a:rPr lang="en-US" sz="2400" dirty="0"/>
                      <m:t>aaaaaabbbbb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052" y="3229273"/>
                <a:ext cx="6215348" cy="461665"/>
              </a:xfrm>
              <a:prstGeom prst="rect">
                <a:avLst/>
              </a:prstGeom>
              <a:blipFill>
                <a:blip r:embed="rId9"/>
                <a:stretch>
                  <a:fillRect l="-1569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748052" y="3617899"/>
                <a:ext cx="51991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Encoding as a string: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/>
                      <m:t>aaaaa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sz="2800" dirty="0"/>
                      <m:t>abbbbb</m:t>
                    </m:r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052" y="3617899"/>
                <a:ext cx="5199116" cy="523220"/>
              </a:xfrm>
              <a:prstGeom prst="rect">
                <a:avLst/>
              </a:prstGeom>
              <a:blipFill>
                <a:blip r:embed="rId10"/>
                <a:stretch>
                  <a:fillRect l="-1876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/>
          <p:cNvSpPr/>
          <p:nvPr/>
        </p:nvSpPr>
        <p:spPr>
          <a:xfrm>
            <a:off x="9440947" y="3627940"/>
            <a:ext cx="292333" cy="160762"/>
          </a:xfrm>
          <a:custGeom>
            <a:avLst/>
            <a:gdLst>
              <a:gd name="connsiteX0" fmla="*/ 319 w 1086487"/>
              <a:gd name="connsiteY0" fmla="*/ 340025 h 340025"/>
              <a:gd name="connsiteX1" fmla="*/ 152719 w 1086487"/>
              <a:gd name="connsiteY1" fmla="*/ 54275 h 340025"/>
              <a:gd name="connsiteX2" fmla="*/ 933769 w 1086487"/>
              <a:gd name="connsiteY2" fmla="*/ 25700 h 340025"/>
              <a:gd name="connsiteX3" fmla="*/ 1086169 w 1086487"/>
              <a:gd name="connsiteY3" fmla="*/ 340025 h 3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487" h="340025">
                <a:moveTo>
                  <a:pt x="319" y="340025"/>
                </a:moveTo>
                <a:cubicBezTo>
                  <a:pt x="-1269" y="223343"/>
                  <a:pt x="-2856" y="106662"/>
                  <a:pt x="152719" y="54275"/>
                </a:cubicBezTo>
                <a:cubicBezTo>
                  <a:pt x="308294" y="1888"/>
                  <a:pt x="778194" y="-21925"/>
                  <a:pt x="933769" y="25700"/>
                </a:cubicBezTo>
                <a:cubicBezTo>
                  <a:pt x="1089344" y="73325"/>
                  <a:pt x="1087756" y="206675"/>
                  <a:pt x="1086169" y="34002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9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8" grpId="0"/>
      <p:bldP spid="14" grpId="0"/>
      <p:bldP spid="48" grpId="0"/>
      <p:bldP spid="49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0"/>
                <a:ext cx="9571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Tableau for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40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571703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4690" y="1617154"/>
                <a:ext cx="9169388" cy="1206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1200"/>
                  </a:spcBef>
                </a:pPr>
                <a:r>
                  <a:rPr lang="en-US" sz="2400"/>
                  <a:t>Defn:  An </a:t>
                </a:r>
                <a:r>
                  <a:rPr lang="en-US" sz="2400" u="sng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(accepting) tableau</a:t>
                </a:r>
                <a:r>
                  <a:rPr lang="en-US" sz="2400"/>
                  <a:t> for NTM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/>
                  <a:t> is 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400"/>
                  <a:t> table representing an </a:t>
                </a: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computation history</a:t>
                </a:r>
                <a:r>
                  <a:rPr lang="en-US" sz="2400"/>
                  <a:t> 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/>
                  <a:t> on an accepting branch of the nondeterministic computation.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90" y="1617154"/>
                <a:ext cx="9169388" cy="1206869"/>
              </a:xfrm>
              <a:prstGeom prst="rect">
                <a:avLst/>
              </a:prstGeom>
              <a:blipFill>
                <a:blip r:embed="rId4"/>
                <a:stretch>
                  <a:fillRect l="-997" t="-3535" r="-99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1203449"/>
                  </p:ext>
                </p:extLst>
              </p:nvPr>
            </p:nvGraphicFramePr>
            <p:xfrm>
              <a:off x="1049813" y="3464911"/>
              <a:ext cx="3108960" cy="274320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330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a</a:t>
                          </a:r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/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oMath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⋯   </m:t>
                              </m:r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m:rPr>
                                  <m:nor/>
                                </m:rPr>
                                <a:rPr lang="en-US" sz="1800" b="0" i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accept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</m:oMath>
                          </a14:m>
                          <a:endParaRPr lang="en-US" sz="20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1203449"/>
                  </p:ext>
                </p:extLst>
              </p:nvPr>
            </p:nvGraphicFramePr>
            <p:xfrm>
              <a:off x="1049813" y="3464911"/>
              <a:ext cx="3108960" cy="274320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7" t="-1667" r="-755000" b="-6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667" t="-1667" r="-655000" b="-6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667" t="-1667" r="-555000" b="-6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4683" t="-1667" r="-604" b="-6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a</a:t>
                          </a:r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667" t="-101667" r="-655000" b="-5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667" t="-101667" r="-555000" b="-5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4683" t="-101667" r="-604" b="-5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4683" t="-653333" r="-604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/>
          <p:cNvSpPr/>
          <p:nvPr/>
        </p:nvSpPr>
        <p:spPr>
          <a:xfrm>
            <a:off x="3167670" y="3420219"/>
            <a:ext cx="1047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</a:t>
            </a:r>
            <a:r>
              <a:rPr lang="en-US" sz="2400" baseline="30000"/>
              <a:t>˽    </a:t>
            </a:r>
            <a:r>
              <a:rPr lang="en-US" sz="3200" baseline="30000"/>
              <a:t>… </a:t>
            </a:r>
            <a:r>
              <a:rPr lang="en-US" sz="2400"/>
              <a:t> </a:t>
            </a:r>
            <a:r>
              <a:rPr lang="en-US" sz="2400" baseline="30000"/>
              <a:t>˽</a:t>
            </a:r>
            <a:r>
              <a:rPr lang="en-US" sz="240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49813" y="2949610"/>
            <a:ext cx="3108960" cy="405624"/>
            <a:chOff x="1278413" y="2949610"/>
            <a:chExt cx="3108960" cy="40562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278413" y="3152422"/>
              <a:ext cx="310896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570802" y="2949610"/>
                  <a:ext cx="524181" cy="4056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0802" y="2949610"/>
                  <a:ext cx="524181" cy="4056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25632" y="3464911"/>
            <a:ext cx="524181" cy="2743200"/>
            <a:chOff x="754232" y="3464911"/>
            <a:chExt cx="524181" cy="27432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962025" y="3464911"/>
              <a:ext cx="1" cy="27432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754232" y="4633699"/>
                  <a:ext cx="524181" cy="4056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232" y="4633699"/>
                  <a:ext cx="524181" cy="4056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145475" y="3466385"/>
                <a:ext cx="32826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US"/>
                  <a:t>Start configuration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475" y="3466385"/>
                <a:ext cx="3282630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145475" y="5838779"/>
                <a:ext cx="26581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US"/>
                  <a:t>Accepting configuration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475" y="5838779"/>
                <a:ext cx="2658164" cy="369332"/>
              </a:xfrm>
              <a:prstGeom prst="rect">
                <a:avLst/>
              </a:prstGeom>
              <a:blipFill>
                <a:blip r:embed="rId9"/>
                <a:stretch>
                  <a:fillRect t="-10000" r="-183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56522" y="4054792"/>
                <a:ext cx="4383508" cy="1363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2000"/>
                  <a:t>Construct</a:t>
                </a:r>
                <a:r>
                  <a:rPr lang="en-US" sz="200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to “say”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/>
                  <a:t> accepts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.</a:t>
                </a:r>
                <a:endParaRPr lang="en-US" sz="2000">
                  <a:latin typeface="+mj-lt"/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“says” a tableau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/>
                  <a:t>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 exists.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cell</m:t>
                    </m:r>
                    <m:r>
                      <a:rPr lang="en-US" sz="2000" b="0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move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522" y="4054792"/>
                <a:ext cx="4383508" cy="1363643"/>
              </a:xfrm>
              <a:prstGeom prst="rect">
                <a:avLst/>
              </a:prstGeom>
              <a:blipFill>
                <a:blip r:embed="rId10"/>
                <a:stretch>
                  <a:fillRect l="-1391" t="-1786" r="-69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113983" y="3864292"/>
            <a:ext cx="2667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61645" y="3864292"/>
            <a:ext cx="2667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23899" y="3864292"/>
            <a:ext cx="2667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55551" y="3864292"/>
            <a:ext cx="2667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2551" y="4367281"/>
                <a:ext cx="3497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551" y="4367281"/>
                <a:ext cx="34977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Isosceles Triangle 2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7FE83-58EC-2147-8217-F8F5F7EB3829}"/>
              </a:ext>
            </a:extLst>
          </p:cNvPr>
          <p:cNvSpPr txBox="1"/>
          <p:nvPr/>
        </p:nvSpPr>
        <p:spPr>
          <a:xfrm>
            <a:off x="5442155" y="6400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15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uiExpand="1" build="p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0"/>
                <a:ext cx="9571703" cy="73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Constructing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:   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4000" baseline="-25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571703" cy="734945"/>
              </a:xfrm>
              <a:prstGeom prst="rect">
                <a:avLst/>
              </a:prstGeom>
              <a:blipFill>
                <a:blip r:embed="rId3"/>
                <a:stretch>
                  <a:fillRect t="-14050" b="-3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/>
            </p:nvGraphicFramePr>
            <p:xfrm>
              <a:off x="577769" y="1442454"/>
              <a:ext cx="2289051" cy="201975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6930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1481151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2693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300"/>
                            <a:t>  a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 b="0"/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oMath>
                          </a14:m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211851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⋯   </m:t>
                              </m:r>
                              <m:r>
                                <a:rPr lang="en-US" sz="13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m:rPr>
                                  <m:nor/>
                                </m:rPr>
                                <a:rPr lang="en-US" sz="1300" b="0" i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accept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</m:oMath>
                          </a14:m>
                          <a:endParaRPr lang="en-US" sz="15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/>
            </p:nvGraphicFramePr>
            <p:xfrm>
              <a:off x="577769" y="1442454"/>
              <a:ext cx="2289051" cy="201975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6930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1481151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269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3" t="-2273" r="-761364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2273" r="-644444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545" t="-2273" r="-559091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2273" r="-820" b="-661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300"/>
                            <a:t>  a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00000" r="-644444" b="-5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545" t="-100000" r="-559091" b="-5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100000" r="-820" b="-5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211851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656818" r="-820" b="-6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/>
          <p:cNvSpPr/>
          <p:nvPr/>
        </p:nvSpPr>
        <p:spPr>
          <a:xfrm>
            <a:off x="2114019" y="13818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baseline="30000"/>
              <a:t>˽   </a:t>
            </a:r>
            <a:r>
              <a:rPr lang="en-US" sz="2400" baseline="30000"/>
              <a:t>… </a:t>
            </a:r>
            <a:r>
              <a:rPr lang="en-US"/>
              <a:t> </a:t>
            </a:r>
            <a:r>
              <a:rPr lang="en-US" baseline="30000"/>
              <a:t>˽</a:t>
            </a:r>
            <a:r>
              <a:rPr lang="en-US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74085" y="4609028"/>
                <a:ext cx="4208011" cy="1224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</a:t>
                </a:r>
                <a:b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/>
                  <a:t> </a:t>
                </a:r>
                <a:r>
                  <a:rPr lang="en-US" sz="2000" cap="small"/>
                  <a:t>True</a:t>
                </a:r>
                <a:r>
                  <a:rPr lang="en-US" sz="2000"/>
                  <a:t> means cell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cap="small"/>
                  <a:t> </a:t>
                </a:r>
                <a:r>
                  <a:rPr lang="en-US" sz="2000"/>
                  <a:t>contains</a:t>
                </a:r>
                <a:r>
                  <a:rPr lang="en-US" sz="2000" cap="small"/>
                  <a:t> </a:t>
                </a:r>
                <a14:m>
                  <m:oMath xmlns:m="http://schemas.openxmlformats.org/officeDocument/2006/math">
                    <m:r>
                      <a:rPr lang="en-US" sz="2000" b="0" i="1" cap="small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cap="small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5" y="4609028"/>
                <a:ext cx="4208011" cy="1224438"/>
              </a:xfrm>
              <a:prstGeom prst="rect">
                <a:avLst/>
              </a:prstGeom>
              <a:blipFill>
                <a:blip r:embed="rId5"/>
                <a:stretch>
                  <a:fillRect l="-1447" t="-1990" r="-724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27068" y="3526564"/>
                <a:ext cx="21193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/>
                  <a:t>Cell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/>
                  <a:t> can contain </a:t>
                </a:r>
                <a:br>
                  <a:rPr lang="en-US"/>
                </a:br>
                <a:r>
                  <a:rPr lang="en-US"/>
                  <a:t>any symbol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68" y="3526564"/>
                <a:ext cx="2119363" cy="646331"/>
              </a:xfrm>
              <a:prstGeom prst="rect">
                <a:avLst/>
              </a:prstGeom>
              <a:blipFill>
                <a:blip r:embed="rId6"/>
                <a:stretch>
                  <a:fillRect l="-229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16778" y="2597886"/>
                <a:ext cx="4383508" cy="81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“says” a tableau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/>
                  <a:t>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 exists.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  <m:r>
                      <a:rPr lang="en-US" sz="2000" b="0" i="1" baseline="-25000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move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78" y="2597886"/>
                <a:ext cx="4383508" cy="811632"/>
              </a:xfrm>
              <a:prstGeom prst="rect">
                <a:avLst/>
              </a:prstGeom>
              <a:blipFill>
                <a:blip r:embed="rId7"/>
                <a:stretch>
                  <a:fillRect l="-556" t="-3008" r="-556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Small cell"/>
          <p:cNvGrpSpPr/>
          <p:nvPr/>
        </p:nvGrpSpPr>
        <p:grpSpPr>
          <a:xfrm>
            <a:off x="1807370" y="2306269"/>
            <a:ext cx="497680" cy="511032"/>
            <a:chOff x="1245395" y="5233988"/>
            <a:chExt cx="497680" cy="51103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345407" y="5257800"/>
              <a:ext cx="0" cy="450056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21614" y="5233988"/>
              <a:ext cx="1" cy="51103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262063" y="5336090"/>
              <a:ext cx="481012" cy="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245395" y="5612315"/>
              <a:ext cx="476899" cy="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Big cell"/>
          <p:cNvGrpSpPr/>
          <p:nvPr/>
        </p:nvGrpSpPr>
        <p:grpSpPr>
          <a:xfrm>
            <a:off x="3683128" y="1193529"/>
            <a:ext cx="3036257" cy="3285644"/>
            <a:chOff x="1245395" y="5233988"/>
            <a:chExt cx="497680" cy="511032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345407" y="5257800"/>
              <a:ext cx="0" cy="45005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1614" y="5233988"/>
              <a:ext cx="1" cy="511032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262063" y="5336090"/>
              <a:ext cx="481012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245395" y="5612315"/>
              <a:ext cx="476899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Rays"/>
          <p:cNvGrpSpPr/>
          <p:nvPr/>
        </p:nvGrpSpPr>
        <p:grpSpPr>
          <a:xfrm>
            <a:off x="2575045" y="1873799"/>
            <a:ext cx="985899" cy="1710078"/>
            <a:chOff x="2575045" y="1873799"/>
            <a:chExt cx="985899" cy="171007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80188" y="1873799"/>
              <a:ext cx="980756" cy="47533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75045" y="2811667"/>
              <a:ext cx="980756" cy="77221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i and j"/>
          <p:cNvGrpSpPr/>
          <p:nvPr/>
        </p:nvGrpSpPr>
        <p:grpSpPr>
          <a:xfrm>
            <a:off x="222293" y="1024814"/>
            <a:ext cx="2028839" cy="1693649"/>
            <a:chOff x="222293" y="1024814"/>
            <a:chExt cx="2028839" cy="1693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1926235" y="1024814"/>
                  <a:ext cx="3248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235" y="1024814"/>
                  <a:ext cx="32489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222293" y="2349131"/>
                  <a:ext cx="31861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293" y="2349131"/>
                  <a:ext cx="31861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293283" y="1873799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83" y="1873799"/>
                <a:ext cx="492507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/>
          <p:cNvSpPr/>
          <p:nvPr/>
        </p:nvSpPr>
        <p:spPr>
          <a:xfrm>
            <a:off x="4422783" y="3392792"/>
            <a:ext cx="138739" cy="1481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647624" y="3392792"/>
            <a:ext cx="138739" cy="1481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066032" y="3392792"/>
            <a:ext cx="138739" cy="1481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484441" y="3392792"/>
            <a:ext cx="138739" cy="1481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5353358" y="3078924"/>
                <a:ext cx="4001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358" y="3078924"/>
                <a:ext cx="40017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4749247" y="3308316"/>
                <a:ext cx="3786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247" y="3308316"/>
                <a:ext cx="3786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167656" y="3308316"/>
                <a:ext cx="3786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656" y="3308316"/>
                <a:ext cx="3786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583840" y="3308316"/>
                <a:ext cx="3786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840" y="3308316"/>
                <a:ext cx="3786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4354057" y="3082331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582096" y="3082331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902605" y="2343189"/>
            <a:ext cx="340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901877" y="2297022"/>
            <a:ext cx="293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/>
              <a:t>˽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1865295" y="2357120"/>
                <a:ext cx="39849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295" y="2357120"/>
                <a:ext cx="398497" cy="307777"/>
              </a:xfrm>
              <a:prstGeom prst="rect">
                <a:avLst/>
              </a:prstGeom>
              <a:blipFill>
                <a:blip r:embed="rId1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4819803" y="1939411"/>
            <a:ext cx="6270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/>
              <a:t>a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754440" y="1546991"/>
            <a:ext cx="70724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aseline="30000"/>
              <a:t>˽</a:t>
            </a:r>
            <a:endParaRPr lang="en-US" sz="1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4549199" y="1838768"/>
                <a:ext cx="1299843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7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72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7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4800"/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199" y="1838768"/>
                <a:ext cx="1299843" cy="12003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Oval 71"/>
          <p:cNvSpPr/>
          <p:nvPr/>
        </p:nvSpPr>
        <p:spPr>
          <a:xfrm>
            <a:off x="4423352" y="3391641"/>
            <a:ext cx="138739" cy="1481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988945" y="3016619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/>
              <a:t>˽</a:t>
            </a:r>
            <a:endParaRPr lang="en-US" sz="2400"/>
          </a:p>
        </p:txBody>
      </p:sp>
      <p:sp>
        <p:nvSpPr>
          <p:cNvPr id="74" name="Rectangle 73"/>
          <p:cNvSpPr/>
          <p:nvPr/>
        </p:nvSpPr>
        <p:spPr>
          <a:xfrm>
            <a:off x="1910593" y="2343188"/>
            <a:ext cx="283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912888" y="2297022"/>
            <a:ext cx="293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/>
              <a:t>˽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865295" y="2363062"/>
                <a:ext cx="39849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295" y="2363062"/>
                <a:ext cx="398497" cy="307777"/>
              </a:xfrm>
              <a:prstGeom prst="rect">
                <a:avLst/>
              </a:prstGeom>
              <a:blipFill>
                <a:blip r:embed="rId1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/>
          <p:cNvSpPr/>
          <p:nvPr/>
        </p:nvSpPr>
        <p:spPr>
          <a:xfrm>
            <a:off x="4785344" y="1877855"/>
            <a:ext cx="6767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/>
              <a:t>a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759418" y="1537034"/>
            <a:ext cx="70724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aseline="30000"/>
              <a:t>˽</a:t>
            </a:r>
            <a:endParaRPr lang="en-US" sz="1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549198" y="1825084"/>
                <a:ext cx="1299843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7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72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7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7200"/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198" y="1825084"/>
                <a:ext cx="1299843" cy="12003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/>
          <p:cNvSpPr/>
          <p:nvPr/>
        </p:nvSpPr>
        <p:spPr>
          <a:xfrm>
            <a:off x="5065494" y="3391641"/>
            <a:ext cx="138739" cy="1481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485776" y="3391641"/>
            <a:ext cx="138739" cy="1481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4315127" y="3721613"/>
            <a:ext cx="1767984" cy="461142"/>
            <a:chOff x="4315127" y="3721613"/>
            <a:chExt cx="1767984" cy="461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/>
                <p:cNvSpPr/>
                <p:nvPr/>
              </p:nvSpPr>
              <p:spPr>
                <a:xfrm>
                  <a:off x="4315127" y="3857666"/>
                  <a:ext cx="1767984" cy="3250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/>
                    <a:t>lights represent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a14:m>
                  <a:r>
                    <a:rPr lang="en-US" sz="1400"/>
                    <a:t> </a:t>
                  </a:r>
                </a:p>
              </p:txBody>
            </p:sp>
          </mc:Choice>
          <mc:Fallback xmlns="">
            <p:sp>
              <p:nvSpPr>
                <p:cNvPr id="82" name="Rectangle 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5127" y="3857666"/>
                  <a:ext cx="1767984" cy="325089"/>
                </a:xfrm>
                <a:prstGeom prst="rect">
                  <a:avLst/>
                </a:prstGeom>
                <a:blipFill>
                  <a:blip r:embed="rId16"/>
                  <a:stretch>
                    <a:fillRect l="-1034" t="-1887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Right Brace 82"/>
            <p:cNvSpPr/>
            <p:nvPr/>
          </p:nvSpPr>
          <p:spPr>
            <a:xfrm rot="5400000">
              <a:off x="5085037" y="3071105"/>
              <a:ext cx="113496" cy="1414512"/>
            </a:xfrm>
            <a:prstGeom prst="rightBrace">
              <a:avLst>
                <a:gd name="adj1" fmla="val 30725"/>
                <a:gd name="adj2" fmla="val 48877"/>
              </a:avLst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4382443" y="4078794"/>
                <a:ext cx="1077859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1400" dirty="0"/>
                          <m:t>a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</m:sub>
                    </m:sSub>
                  </m:oMath>
                </a14:m>
                <a:r>
                  <a:rPr lang="en-US" sz="1400"/>
                  <a:t>= </a:t>
                </a:r>
                <a:r>
                  <a:rPr lang="en-US" sz="1400" cap="small"/>
                  <a:t>True </a:t>
                </a: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443" y="4078794"/>
                <a:ext cx="1077859" cy="325089"/>
              </a:xfrm>
              <a:prstGeom prst="rect">
                <a:avLst/>
              </a:prstGeom>
              <a:blipFill>
                <a:blip r:embed="rId17"/>
                <a:stretch>
                  <a:fillRect t="-1887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4363890" y="4078794"/>
                <a:ext cx="1100238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1400" baseline="30000" dirty="0"/>
                          <m:t>˽</m:t>
                        </m:r>
                      </m:sub>
                    </m:sSub>
                  </m:oMath>
                </a14:m>
                <a:r>
                  <a:rPr lang="en-US" sz="1400"/>
                  <a:t>  = </a:t>
                </a:r>
                <a:r>
                  <a:rPr lang="en-US" sz="1400" cap="small"/>
                  <a:t>True </a:t>
                </a:r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890" y="4078794"/>
                <a:ext cx="1100238" cy="325089"/>
              </a:xfrm>
              <a:prstGeom prst="rect">
                <a:avLst/>
              </a:prstGeom>
              <a:blipFill>
                <a:blip r:embed="rId18"/>
                <a:stretch>
                  <a:fillRect t="-1887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4354057" y="4078794"/>
                <a:ext cx="1102161" cy="326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400"/>
                  <a:t>= </a:t>
                </a:r>
                <a:r>
                  <a:rPr lang="en-US" sz="1400" cap="small"/>
                  <a:t>True </a:t>
                </a: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057" y="4078794"/>
                <a:ext cx="1102161" cy="326564"/>
              </a:xfrm>
              <a:prstGeom prst="rect">
                <a:avLst/>
              </a:prstGeom>
              <a:blipFill>
                <a:blip r:embed="rId19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7416778" y="3544671"/>
                <a:ext cx="4594591" cy="732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cell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/>
                  <a:t> “says” exactly one light is on per cell</a:t>
                </a:r>
              </a:p>
              <a:p>
                <a:r>
                  <a:rPr lang="en-US" sz="2000"/>
                  <a:t>i.e., exactly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/>
                  <a:t> </a:t>
                </a:r>
                <a:r>
                  <a:rPr lang="en-US" sz="2000" cap="small"/>
                  <a:t>True</a:t>
                </a:r>
                <a:r>
                  <a:rPr lang="en-US" sz="2000"/>
                  <a:t> for each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cap="small"/>
                  <a:t> . </a:t>
                </a:r>
                <a:endParaRPr lang="en-US" sz="200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78" y="3544671"/>
                <a:ext cx="4594591" cy="732573"/>
              </a:xfrm>
              <a:prstGeom prst="rect">
                <a:avLst/>
              </a:prstGeom>
              <a:blipFill>
                <a:blip r:embed="rId20"/>
                <a:stretch>
                  <a:fillRect l="-1461" t="-4132" r="-531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/>
          <p:cNvSpPr/>
          <p:nvPr/>
        </p:nvSpPr>
        <p:spPr>
          <a:xfrm>
            <a:off x="6465682" y="4294324"/>
            <a:ext cx="5487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B0F0"/>
                </a:solidFill>
              </a:rPr>
              <a:t>In every cell</a:t>
            </a:r>
            <a:r>
              <a:rPr lang="en-US" sz="2000"/>
              <a:t> </a:t>
            </a:r>
            <a:r>
              <a:rPr lang="en-US" sz="2000">
                <a:solidFill>
                  <a:srgbClr val="92D050"/>
                </a:solidFill>
              </a:rPr>
              <a:t>at least one light</a:t>
            </a:r>
            <a:r>
              <a:rPr lang="en-US" sz="2000"/>
              <a:t> and </a:t>
            </a:r>
            <a:r>
              <a:rPr lang="en-US" sz="2000">
                <a:solidFill>
                  <a:srgbClr val="FF6565"/>
                </a:solidFill>
              </a:rPr>
              <a:t>at most one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6465682" y="4655108"/>
                <a:ext cx="3318577" cy="42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 ∨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 ∨⋯∨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682" y="4655108"/>
                <a:ext cx="3318577" cy="428131"/>
              </a:xfrm>
              <a:prstGeom prst="rect">
                <a:avLst/>
              </a:prstGeom>
              <a:blipFill>
                <a:blip r:embed="rId2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6516404" y="5305656"/>
                <a:ext cx="5412507" cy="96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supHide m:val="on"/>
                          <m:ctrlPr>
                            <a:rPr lang="en-US" sz="20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1≤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phant>
                                <m:phantPr>
                                  <m:show m:val="off"/>
                                  <m:ctrlPr>
                                    <a:rPr lang="en-US" sz="20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phantPr>
                                <m:e>
                                  <m:nary>
                                    <m:naryPr>
                                      <m:chr m:val="⋁"/>
                                      <m:supHide m:val="on"/>
                                      <m:ctrlPr>
                                        <a:rPr lang="en-US" sz="20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∪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dirty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∧   </m:t>
                                  </m:r>
                                  <m:nary>
                                    <m:naryPr>
                                      <m:chr m:val="⋀"/>
                                      <m:supHide m:val="on"/>
                                      <m:ctrlP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f>
                                        <m:fPr>
                                          <m:type m:val="noBar"/>
                                          <m:ctrlP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∪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den>
                                      </m:f>
                                    </m:sub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2000" b="0" i="1" dirty="0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bar>
                                            <m:barPr>
                                              <m:pos m:val="top"/>
                                              <m:ctrlPr>
                                                <a:rPr lang="en-US" sz="2000" i="1" dirty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dirty="0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∧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 dirty="0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sub>
                                              </m:sSub>
                                            </m:e>
                                          </m:bar>
                                          <m:r>
                                            <a:rPr lang="en-US" sz="200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phant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rgbClr val="00B0F0"/>
                                  </a:solidFill>
                                </a:rPr>
                                <m:t> 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404" y="5305656"/>
                <a:ext cx="5412507" cy="96141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9138621" y="5315503"/>
                <a:ext cx="2639312" cy="96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supHide m:val="on"/>
                          <m:ctrlPr>
                            <a:rPr lang="en-US" sz="2000" i="1" smtClean="0">
                              <a:solidFill>
                                <a:srgbClr val="FF6565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type m:val="noBar"/>
                              <m:ctrlP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000" b="0" i="1" smtClean="0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000" b="0" i="1" smtClean="0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000" b="0" i="1" smtClean="0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b>
                        <m:sup/>
                        <m:e>
                          <m:d>
                            <m:dPr>
                              <m:ctrlPr>
                                <a:rPr lang="en-US" sz="2000" i="1" dirty="0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2000" i="1" dirty="0">
                                      <a:solidFill>
                                        <a:srgbClr val="FF656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FF6565"/>
                                      </a:solidFill>
                                      <a:latin typeface="Cambria Math" panose="02040503050406030204" pitchFamily="18" charset="0"/>
                                    </a:rPr>
                                    <m:t>∧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656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</m:bar>
                              <m:r>
                                <a:rPr lang="en-US" sz="2000">
                                  <a:solidFill>
                                    <a:srgbClr val="FF656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rgbClr val="FF6565"/>
                              </a:solidFill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621" y="5315503"/>
                <a:ext cx="2639312" cy="96141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833227" y="5399772"/>
                <a:ext cx="5196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227" y="5399772"/>
                <a:ext cx="519693" cy="58477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3371" y="5491993"/>
                <a:ext cx="1124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sz="2400" baseline="-25000" dirty="0">
                          <a:latin typeface="Cambria Math" panose="02040503050406030204" pitchFamily="18" charset="0"/>
                        </a:rPr>
                        <m:t>cell</m:t>
                      </m:r>
                      <m:r>
                        <a:rPr lang="en-US" sz="2400" i="1" baseline="-250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371" y="5491993"/>
                <a:ext cx="1124539" cy="461665"/>
              </a:xfrm>
              <a:prstGeom prst="rect">
                <a:avLst/>
              </a:prstGeom>
              <a:blipFill>
                <a:blip r:embed="rId25"/>
                <a:stretch>
                  <a:fillRect l="-108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379975" y="3081891"/>
            <a:ext cx="1552575" cy="50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653118" y="5042705"/>
            <a:ext cx="3005232" cy="1153214"/>
            <a:chOff x="6653118" y="5042705"/>
            <a:chExt cx="3005232" cy="11532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7569188" y="5324847"/>
                  <a:ext cx="1419491" cy="8710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⋁"/>
                            <m:supHide m:val="on"/>
                            <m:ctrlPr>
                              <a:rPr lang="en-US" sz="200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9188" y="5324847"/>
                  <a:ext cx="1419491" cy="87107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ight Brace 11"/>
            <p:cNvSpPr/>
            <p:nvPr/>
          </p:nvSpPr>
          <p:spPr>
            <a:xfrm rot="5400000">
              <a:off x="8003991" y="3691832"/>
              <a:ext cx="303486" cy="3005232"/>
            </a:xfrm>
            <a:prstGeom prst="rightBrace">
              <a:avLst>
                <a:gd name="adj1" fmla="val 36580"/>
                <a:gd name="adj2" fmla="val 55599"/>
              </a:avLst>
            </a:prstGeom>
            <a:ln w="9525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20268" y="2635368"/>
            <a:ext cx="6360593" cy="3688881"/>
            <a:chOff x="5592360" y="2588039"/>
            <a:chExt cx="6360593" cy="3688881"/>
          </a:xfrm>
        </p:grpSpPr>
        <p:sp>
          <p:nvSpPr>
            <p:cNvPr id="3" name="Rectangle 2"/>
            <p:cNvSpPr/>
            <p:nvPr/>
          </p:nvSpPr>
          <p:spPr>
            <a:xfrm>
              <a:off x="7347714" y="2588039"/>
              <a:ext cx="4605239" cy="644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592360" y="4338498"/>
              <a:ext cx="6237546" cy="1938422"/>
            </a:xfrm>
            <a:custGeom>
              <a:avLst/>
              <a:gdLst>
                <a:gd name="connsiteX0" fmla="*/ 0 w 5257379"/>
                <a:gd name="connsiteY0" fmla="*/ 0 h 1851027"/>
                <a:gd name="connsiteX1" fmla="*/ 5257379 w 5257379"/>
                <a:gd name="connsiteY1" fmla="*/ 0 h 1851027"/>
                <a:gd name="connsiteX2" fmla="*/ 5257379 w 5257379"/>
                <a:gd name="connsiteY2" fmla="*/ 1851027 h 1851027"/>
                <a:gd name="connsiteX3" fmla="*/ 0 w 5257379"/>
                <a:gd name="connsiteY3" fmla="*/ 1851027 h 1851027"/>
                <a:gd name="connsiteX4" fmla="*/ 0 w 5257379"/>
                <a:gd name="connsiteY4" fmla="*/ 0 h 1851027"/>
                <a:gd name="connsiteX0" fmla="*/ 685800 w 5943179"/>
                <a:gd name="connsiteY0" fmla="*/ 0 h 1851027"/>
                <a:gd name="connsiteX1" fmla="*/ 5943179 w 5943179"/>
                <a:gd name="connsiteY1" fmla="*/ 0 h 1851027"/>
                <a:gd name="connsiteX2" fmla="*/ 5943179 w 5943179"/>
                <a:gd name="connsiteY2" fmla="*/ 1851027 h 1851027"/>
                <a:gd name="connsiteX3" fmla="*/ 0 w 5943179"/>
                <a:gd name="connsiteY3" fmla="*/ 1851027 h 1851027"/>
                <a:gd name="connsiteX4" fmla="*/ 685800 w 5943179"/>
                <a:gd name="connsiteY4" fmla="*/ 0 h 185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3179" h="1851027">
                  <a:moveTo>
                    <a:pt x="685800" y="0"/>
                  </a:moveTo>
                  <a:lnTo>
                    <a:pt x="5943179" y="0"/>
                  </a:lnTo>
                  <a:lnTo>
                    <a:pt x="5943179" y="1851027"/>
                  </a:lnTo>
                  <a:lnTo>
                    <a:pt x="0" y="1851027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365566" y="3021084"/>
                  <a:ext cx="4460011" cy="271314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rgbClr val="FFC000"/>
                      </a:solidFill>
                    </a:rPr>
                    <a:t>Check-in 16.2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How many variables </a:t>
                  </a:r>
                  <a:r>
                    <a:rPr lang="en-US" sz="2000">
                      <a:solidFill>
                        <a:schemeClr val="tx1"/>
                      </a:solidFill>
                    </a:rPr>
                    <a:t>does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 have?</a:t>
                  </a:r>
                  <a:br>
                    <a:rPr lang="en-US" sz="2000">
                      <a:solidFill>
                        <a:schemeClr val="tx1"/>
                      </a:solidFill>
                    </a:rPr>
                  </a:br>
                  <a:r>
                    <a:rPr lang="en-US" sz="2000">
                      <a:solidFill>
                        <a:schemeClr val="tx1"/>
                      </a:solidFill>
                    </a:rPr>
                    <a:t>Recall that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.</a:t>
                  </a:r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 b="0"/>
                    <a:t> </a:t>
                  </a:r>
                  <a14:m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/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/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/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/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/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/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5566" y="3021084"/>
                  <a:ext cx="4460011" cy="2713145"/>
                </a:xfrm>
                <a:prstGeom prst="rect">
                  <a:avLst/>
                </a:prstGeom>
                <a:blipFill>
                  <a:blip r:embed="rId27"/>
                  <a:stretch>
                    <a:fillRect l="-1764" t="-1109" b="-2882"/>
                  </a:stretch>
                </a:blipFill>
                <a:ln w="381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91D2A54-CEBB-7880-CD79-D2E85EC07E59}"/>
              </a:ext>
            </a:extLst>
          </p:cNvPr>
          <p:cNvSpPr/>
          <p:nvPr/>
        </p:nvSpPr>
        <p:spPr>
          <a:xfrm>
            <a:off x="7418728" y="3137866"/>
            <a:ext cx="2863014" cy="406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7" grpId="0"/>
      <p:bldP spid="18" grpId="0"/>
      <p:bldP spid="50" grpId="0"/>
      <p:bldP spid="65" grpId="0"/>
      <p:bldP spid="65" grpId="1"/>
      <p:bldP spid="66" grpId="0"/>
      <p:bldP spid="66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 animBg="1"/>
      <p:bldP spid="72" grpId="1" animBg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 animBg="1"/>
      <p:bldP spid="80" grpId="1" animBg="1"/>
      <p:bldP spid="81" grpId="0" animBg="1"/>
      <p:bldP spid="81" grpId="1" animBg="1"/>
      <p:bldP spid="85" grpId="0"/>
      <p:bldP spid="85" grpId="1"/>
      <p:bldP spid="86" grpId="0"/>
      <p:bldP spid="86" grpId="1"/>
      <p:bldP spid="87" grpId="0"/>
      <p:bldP spid="87" grpId="1"/>
      <p:bldP spid="88" grpId="0"/>
      <p:bldP spid="67" grpId="0"/>
      <p:bldP spid="90" grpId="0"/>
      <p:bldP spid="94" grpId="0"/>
      <p:bldP spid="95" grpId="0"/>
      <p:bldP spid="7" grpId="0"/>
      <p:bldP spid="8" grpId="0"/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Constructing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4000" baseline="-25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4000" baseline="-25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blipFill>
                <a:blip r:embed="rId2"/>
                <a:stretch>
                  <a:fillRect t="-14050" b="-3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22030" y="2529674"/>
                <a:ext cx="5283113" cy="2326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“says” a tableau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/>
                  <a:t>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 exists.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cell</m:t>
                    </m:r>
                    <m:r>
                      <a:rPr lang="en-US" sz="2000" b="0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2000">
                    <a:solidFill>
                      <a:srgbClr val="FFC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move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endParaRPr lang="en-US" sz="2000">
                  <a:solidFill>
                    <a:srgbClr val="92D050"/>
                  </a:solidFill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r>
                  <a:rPr lang="en-US" sz="2000" i="1">
                    <a:solidFill>
                      <a:srgbClr val="FFC000"/>
                    </a:solidFill>
                    <a:latin typeface="Cambria Math" panose="02040503050406030204" pitchFamily="18" charset="0"/>
                  </a:rPr>
                  <a:t>    </a:t>
                </a:r>
                <a:r>
                  <a:rPr lang="en-US" sz="2000"/>
                  <a:t>done</a:t>
                </a:r>
                <a:r>
                  <a:rPr lang="en-US" sz="2000">
                    <a:solidFill>
                      <a:srgbClr val="FFC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000">
                    <a:latin typeface="Wingdings" panose="05000000000000000000" pitchFamily="2" charset="2"/>
                    <a:sym typeface="Wingdings" panose="05000000000000000000" pitchFamily="2" charset="2"/>
                  </a:rPr>
                  <a:t> </a:t>
                </a:r>
                <a:endParaRPr lang="en-US" sz="2000" i="1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200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∧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∧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∧ ⋯ ∧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baseline="30000" dirty="0">
                            <a:solidFill>
                              <a:srgbClr val="FFC000"/>
                            </a:solidFill>
                          </a:rPr>
                          <m:t>˽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rgbClr val="FFC000"/>
                    </a:solidFill>
                  </a:rPr>
                  <a:t> 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r>
                  <a:rPr lang="en-US" sz="2000">
                    <a:solidFill>
                      <a:srgbClr val="92D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00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030" y="2529674"/>
                <a:ext cx="5283113" cy="2326727"/>
              </a:xfrm>
              <a:prstGeom prst="rect">
                <a:avLst/>
              </a:prstGeom>
              <a:blipFill>
                <a:blip r:embed="rId3"/>
                <a:stretch>
                  <a:fillRect l="-461" t="-1309" b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3330690"/>
                  </p:ext>
                </p:extLst>
              </p:nvPr>
            </p:nvGraphicFramePr>
            <p:xfrm>
              <a:off x="577769" y="1442454"/>
              <a:ext cx="2289051" cy="201975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6930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1481151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2693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a</a:t>
                          </a:r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 b="0"/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oMath>
                          </a14:m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211851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⋯   </m:t>
                              </m:r>
                              <m:r>
                                <a:rPr lang="en-US" sz="13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m:rPr>
                                  <m:nor/>
                                </m:rPr>
                                <a:rPr lang="en-US" sz="1300" b="0" i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accept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</m:oMath>
                          </a14:m>
                          <a:endParaRPr lang="en-US" sz="15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3330690"/>
                  </p:ext>
                </p:extLst>
              </p:nvPr>
            </p:nvGraphicFramePr>
            <p:xfrm>
              <a:off x="577769" y="1442454"/>
              <a:ext cx="2289051" cy="201975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6930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1481151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269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3" t="-2273" r="-761364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2273" r="-644444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545" t="-2273" r="-559091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2273" r="-820" b="-661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a</a:t>
                          </a:r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00000" r="-644444" b="-5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545" t="-100000" r="-559091" b="-5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100000" r="-820" b="-5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211851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656818" r="-820" b="-6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52303" y="4300995"/>
                <a:ext cx="1897443" cy="8190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⋁"/>
                          <m:supHide m:val="on"/>
                          <m:ctrlPr>
                            <a:rPr lang="en-US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1≤</m:t>
                          </m:r>
                          <m:r>
                            <a:rPr lang="en-US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accept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03" y="4300995"/>
                <a:ext cx="1897443" cy="8190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2114019" y="13818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baseline="30000"/>
              <a:t>˽   </a:t>
            </a:r>
            <a:r>
              <a:rPr lang="en-US" sz="2400" baseline="30000"/>
              <a:t>… </a:t>
            </a:r>
            <a:r>
              <a:rPr lang="en-US"/>
              <a:t> </a:t>
            </a:r>
            <a:r>
              <a:rPr lang="en-US" baseline="30000"/>
              <a:t>˽</a:t>
            </a:r>
            <a:r>
              <a:rPr lang="en-US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866820" y="1421170"/>
                <a:ext cx="19556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US" sz="1600"/>
                  <a:t>Start configuration</a:t>
                </a: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820" y="1421170"/>
                <a:ext cx="1955600" cy="338554"/>
              </a:xfrm>
              <a:prstGeom prst="rect">
                <a:avLst/>
              </a:prstGeom>
              <a:blipFill>
                <a:blip r:embed="rId6"/>
                <a:stretch>
                  <a:fillRect t="-5357" r="-62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866820" y="3184237"/>
                <a:ext cx="23755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US" sz="1600"/>
                  <a:t>Accepting configuration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820" y="3184237"/>
                <a:ext cx="2375587" cy="338554"/>
              </a:xfrm>
              <a:prstGeom prst="rect">
                <a:avLst/>
              </a:prstGeom>
              <a:blipFill>
                <a:blip r:embed="rId7"/>
                <a:stretch>
                  <a:fillRect t="-5357" r="-25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8201024" y="3944292"/>
            <a:ext cx="990600" cy="40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186818" y="3944292"/>
            <a:ext cx="2324100" cy="40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210425" y="3944292"/>
            <a:ext cx="1042002" cy="40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77769" y="10932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49881" y="1406754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5063" y="10932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C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66333" y="3129868"/>
                <a:ext cx="455958" cy="342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33" y="3129868"/>
                <a:ext cx="455958" cy="3429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77816" y="1093258"/>
                <a:ext cx="1907189" cy="342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FFC000"/>
                    </a:solidFill>
                  </a:rPr>
                  <a:t>3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⋯                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160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816" y="1093258"/>
                <a:ext cx="1907189" cy="342979"/>
              </a:xfrm>
              <a:prstGeom prst="rect">
                <a:avLst/>
              </a:prstGeom>
              <a:blipFill>
                <a:blip r:embed="rId9"/>
                <a:stretch>
                  <a:fillRect l="-1917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585896" y="1090951"/>
                <a:ext cx="2408929" cy="342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92D050"/>
                    </a:solidFill>
                  </a:rPr>
                  <a:t>1      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⋯                     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160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96" y="1090951"/>
                <a:ext cx="2408929" cy="342979"/>
              </a:xfrm>
              <a:prstGeom prst="rect">
                <a:avLst/>
              </a:prstGeom>
              <a:blipFill>
                <a:blip r:embed="rId10"/>
                <a:stretch>
                  <a:fillRect l="-1266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sosceles Triangle 17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E9817-FF87-9742-9292-D3E1644DBDEF}"/>
              </a:ext>
            </a:extLst>
          </p:cNvPr>
          <p:cNvSpPr txBox="1"/>
          <p:nvPr/>
        </p:nvSpPr>
        <p:spPr>
          <a:xfrm>
            <a:off x="5132439" y="61205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012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38" grpId="0" animBg="1"/>
      <p:bldP spid="39" grpId="0" animBg="1"/>
      <p:bldP spid="40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6" grpId="1"/>
      <p:bldP spid="4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Constructing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4000" baseline="-25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move</m:t>
                    </m:r>
                  </m:oMath>
                </a14:m>
                <a:endParaRPr lang="en-US" sz="40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blipFill>
                <a:blip r:embed="rId2"/>
                <a:stretch>
                  <a:fillRect t="-14050" b="-3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1050" y="3809264"/>
                <a:ext cx="4383508" cy="888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“says” a tableau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/>
                  <a:t>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 exists.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cell</m:t>
                    </m:r>
                    <m:r>
                      <a:rPr lang="en-US" sz="2000" b="0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move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50" y="3809264"/>
                <a:ext cx="4383508" cy="888577"/>
              </a:xfrm>
              <a:prstGeom prst="rect">
                <a:avLst/>
              </a:prstGeom>
              <a:blipFill>
                <a:blip r:embed="rId3"/>
                <a:stretch>
                  <a:fillRect l="-556" t="-3425" r="-556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2844580"/>
                  </p:ext>
                </p:extLst>
              </p:nvPr>
            </p:nvGraphicFramePr>
            <p:xfrm>
              <a:off x="577769" y="1442454"/>
              <a:ext cx="2289051" cy="201975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6930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1481151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2693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a</a:t>
                          </a:r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 b="0"/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oMath>
                          </a14:m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211851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⋯   </m:t>
                              </m:r>
                              <m:r>
                                <a:rPr lang="en-US" sz="13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m:rPr>
                                  <m:nor/>
                                </m:rPr>
                                <a:rPr lang="en-US" sz="1300" b="0" i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accept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</m:oMath>
                          </a14:m>
                          <a:endParaRPr lang="en-US" sz="15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2844580"/>
                  </p:ext>
                </p:extLst>
              </p:nvPr>
            </p:nvGraphicFramePr>
            <p:xfrm>
              <a:off x="577769" y="1442454"/>
              <a:ext cx="2289051" cy="201975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6930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26930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1481151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2693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3" t="-2273" r="-761364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2273" r="-644444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545" t="-2273" r="-559091" b="-6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2273" r="-820" b="-661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r>
                            <a:rPr lang="en-US" sz="1300"/>
                            <a:t>  a</a:t>
                          </a:r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00000" r="-644444" b="-5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545" t="-100000" r="-559091" b="-5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100000" r="-820" b="-5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211851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269300"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300"/>
                        </a:p>
                      </a:txBody>
                      <a:tcPr marL="67325" marR="67325" marT="33663" marB="3366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4918" t="-656818" r="-820" b="-6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/>
          <p:cNvGrpSpPr/>
          <p:nvPr/>
        </p:nvGrpSpPr>
        <p:grpSpPr>
          <a:xfrm>
            <a:off x="1911350" y="2510848"/>
            <a:ext cx="623208" cy="416502"/>
            <a:chOff x="3668709" y="3054350"/>
            <a:chExt cx="959647" cy="64135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51438" y="3054350"/>
              <a:ext cx="0" cy="64135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54613" y="3054350"/>
              <a:ext cx="0" cy="64135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015581" y="3054350"/>
              <a:ext cx="0" cy="64135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88631" y="3054350"/>
              <a:ext cx="0" cy="64135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58506" y="3054350"/>
              <a:ext cx="0" cy="64135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75856" y="3124569"/>
              <a:ext cx="952500" cy="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68709" y="3394073"/>
              <a:ext cx="952500" cy="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675856" y="3658988"/>
              <a:ext cx="952500" cy="0"/>
            </a:xfrm>
            <a:prstGeom prst="line">
              <a:avLst/>
            </a:prstGeom>
            <a:ln w="63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20013" y="1444008"/>
                <a:ext cx="18772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2×3</m:t>
                    </m:r>
                  </m:oMath>
                </a14:m>
                <a:r>
                  <a:rPr lang="en-US" sz="1600"/>
                  <a:t> neighborhood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13" y="1444008"/>
                <a:ext cx="1877245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925088" y="2637101"/>
                <a:ext cx="52665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92D050"/>
                    </a:solidFill>
                  </a:rPr>
                  <a:t>Legal neighborhoods:  </a:t>
                </a:r>
                <a:r>
                  <a:rPr lang="en-US" sz="1600"/>
                  <a:t>consistent 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/>
                  <a:t>’s transition function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088" y="2637101"/>
                <a:ext cx="5266570" cy="338554"/>
              </a:xfrm>
              <a:prstGeom prst="rect">
                <a:avLst/>
              </a:prstGeom>
              <a:blipFill>
                <a:blip r:embed="rId6"/>
                <a:stretch>
                  <a:fillRect l="-69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925088" y="3650480"/>
                <a:ext cx="56046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</a:rPr>
                  <a:t>Illegal neighborhoods: </a:t>
                </a:r>
                <a:r>
                  <a:rPr lang="en-US" sz="1600"/>
                  <a:t>not consistent 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/>
                  <a:t>’s transition function</a:t>
                </a: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088" y="3650480"/>
                <a:ext cx="5604611" cy="338554"/>
              </a:xfrm>
              <a:prstGeom prst="rect">
                <a:avLst/>
              </a:prstGeom>
              <a:blipFill>
                <a:blip r:embed="rId7"/>
                <a:stretch>
                  <a:fillRect l="-653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71538"/>
              </p:ext>
            </p:extLst>
          </p:nvPr>
        </p:nvGraphicFramePr>
        <p:xfrm>
          <a:off x="3852043" y="1904733"/>
          <a:ext cx="727215" cy="486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405">
                  <a:extLst>
                    <a:ext uri="{9D8B030D-6E8A-4147-A177-3AD203B41FA5}">
                      <a16:colId xmlns:a16="http://schemas.microsoft.com/office/drawing/2014/main" val="3113381756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648308647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3155272084"/>
                    </a:ext>
                  </a:extLst>
                </a:gridCol>
              </a:tblGrid>
              <a:tr h="24240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72212"/>
                  </a:ext>
                </a:extLst>
              </a:tr>
              <a:tr h="24240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48385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1" name="Table 10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993124"/>
                  </p:ext>
                </p:extLst>
              </p:nvPr>
            </p:nvGraphicFramePr>
            <p:xfrm>
              <a:off x="7304757" y="3036248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24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1" name="Table 10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993124"/>
                  </p:ext>
                </p:extLst>
              </p:nvPr>
            </p:nvGraphicFramePr>
            <p:xfrm>
              <a:off x="7304757" y="3036248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2500" t="-7500" r="-105000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34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500" t="-107500" r="-20500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094508"/>
              </p:ext>
            </p:extLst>
          </p:nvPr>
        </p:nvGraphicFramePr>
        <p:xfrm>
          <a:off x="8386364" y="3036248"/>
          <a:ext cx="727215" cy="486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405">
                  <a:extLst>
                    <a:ext uri="{9D8B030D-6E8A-4147-A177-3AD203B41FA5}">
                      <a16:colId xmlns:a16="http://schemas.microsoft.com/office/drawing/2014/main" val="3113381756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648308647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3155272084"/>
                    </a:ext>
                  </a:extLst>
                </a:gridCol>
              </a:tblGrid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72212"/>
                  </a:ext>
                </a:extLst>
              </a:tr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48385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" name="Table 10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1692484"/>
                  </p:ext>
                </p:extLst>
              </p:nvPr>
            </p:nvGraphicFramePr>
            <p:xfrm>
              <a:off x="9473758" y="3036248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" name="Table 10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1692484"/>
                  </p:ext>
                </p:extLst>
              </p:nvPr>
            </p:nvGraphicFramePr>
            <p:xfrm>
              <a:off x="9473758" y="3036248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202500" t="-107500" r="-5000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04" name="Table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329108"/>
              </p:ext>
            </p:extLst>
          </p:nvPr>
        </p:nvGraphicFramePr>
        <p:xfrm>
          <a:off x="10561152" y="3036248"/>
          <a:ext cx="727215" cy="486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405">
                  <a:extLst>
                    <a:ext uri="{9D8B030D-6E8A-4147-A177-3AD203B41FA5}">
                      <a16:colId xmlns:a16="http://schemas.microsoft.com/office/drawing/2014/main" val="3113381756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648308647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3155272084"/>
                    </a:ext>
                  </a:extLst>
                </a:gridCol>
              </a:tblGrid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72212"/>
                  </a:ext>
                </a:extLst>
              </a:tr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483859"/>
                  </a:ext>
                </a:extLst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48035"/>
              </p:ext>
            </p:extLst>
          </p:nvPr>
        </p:nvGraphicFramePr>
        <p:xfrm>
          <a:off x="7304757" y="4049627"/>
          <a:ext cx="727215" cy="486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405">
                  <a:extLst>
                    <a:ext uri="{9D8B030D-6E8A-4147-A177-3AD203B41FA5}">
                      <a16:colId xmlns:a16="http://schemas.microsoft.com/office/drawing/2014/main" val="3113381756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648308647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3155272084"/>
                    </a:ext>
                  </a:extLst>
                </a:gridCol>
              </a:tblGrid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72212"/>
                  </a:ext>
                </a:extLst>
              </a:tr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</a:t>
                      </a:r>
                    </a:p>
                  </a:txBody>
                  <a:tcPr marL="60601" marR="60601" marT="30301" marB="30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48385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6" name="Table 10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8759818"/>
                  </p:ext>
                </p:extLst>
              </p:nvPr>
            </p:nvGraphicFramePr>
            <p:xfrm>
              <a:off x="8386364" y="4049627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6" name="Table 10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8759818"/>
                  </p:ext>
                </p:extLst>
              </p:nvPr>
            </p:nvGraphicFramePr>
            <p:xfrm>
              <a:off x="8386364" y="4049627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00000" t="-110000" r="-102439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7" name="Table 10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3012516"/>
                  </p:ext>
                </p:extLst>
              </p:nvPr>
            </p:nvGraphicFramePr>
            <p:xfrm>
              <a:off x="9473758" y="4049627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7" name="Table 10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3012516"/>
                  </p:ext>
                </p:extLst>
              </p:nvPr>
            </p:nvGraphicFramePr>
            <p:xfrm>
              <a:off x="9473758" y="4049627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102500" t="-7317" r="-105000" b="-121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b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" name="Table 10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0129618"/>
                  </p:ext>
                </p:extLst>
              </p:nvPr>
            </p:nvGraphicFramePr>
            <p:xfrm>
              <a:off x="10561152" y="4049627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2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24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d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8" name="Table 10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0129618"/>
                  </p:ext>
                </p:extLst>
              </p:nvPr>
            </p:nvGraphicFramePr>
            <p:xfrm>
              <a:off x="10561152" y="4049627"/>
              <a:ext cx="727215" cy="48696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2405">
                      <a:extLst>
                        <a:ext uri="{9D8B030D-6E8A-4147-A177-3AD203B41FA5}">
                          <a16:colId xmlns:a16="http://schemas.microsoft.com/office/drawing/2014/main" val="3113381756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648308647"/>
                        </a:ext>
                      </a:extLst>
                    </a:gridCol>
                    <a:gridCol w="242405">
                      <a:extLst>
                        <a:ext uri="{9D8B030D-6E8A-4147-A177-3AD203B41FA5}">
                          <a16:colId xmlns:a16="http://schemas.microsoft.com/office/drawing/2014/main" val="3155272084"/>
                        </a:ext>
                      </a:extLst>
                    </a:gridCol>
                  </a:tblGrid>
                  <a:tr h="24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a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02500" t="-7317" r="-105000" b="-121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c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9372212"/>
                      </a:ext>
                    </a:extLst>
                  </a:tr>
                  <a:tr h="2434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500" t="-110000" r="-20500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d</a:t>
                          </a:r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601" marR="60601" marT="30301" marB="3030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02500" t="-110000" r="-5000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74838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9" name="Rectangle 108"/>
          <p:cNvSpPr/>
          <p:nvPr/>
        </p:nvSpPr>
        <p:spPr>
          <a:xfrm>
            <a:off x="6103618" y="2995455"/>
            <a:ext cx="1021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/>
              <a:t>potential</a:t>
            </a:r>
            <a:br>
              <a:rPr lang="en-US" sz="1600"/>
            </a:br>
            <a:r>
              <a:rPr lang="en-US" sz="1600"/>
              <a:t>examples: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6103618" y="4122153"/>
            <a:ext cx="1021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examples:</a:t>
            </a:r>
          </a:p>
        </p:txBody>
      </p:sp>
      <p:graphicFrame>
        <p:nvGraphicFramePr>
          <p:cNvPr id="113" name="Table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081922"/>
              </p:ext>
            </p:extLst>
          </p:nvPr>
        </p:nvGraphicFramePr>
        <p:xfrm>
          <a:off x="3249997" y="6137218"/>
          <a:ext cx="727215" cy="484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405">
                  <a:extLst>
                    <a:ext uri="{9D8B030D-6E8A-4147-A177-3AD203B41FA5}">
                      <a16:colId xmlns:a16="http://schemas.microsoft.com/office/drawing/2014/main" val="3113381756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648308647"/>
                    </a:ext>
                  </a:extLst>
                </a:gridCol>
                <a:gridCol w="242405">
                  <a:extLst>
                    <a:ext uri="{9D8B030D-6E8A-4147-A177-3AD203B41FA5}">
                      <a16:colId xmlns:a16="http://schemas.microsoft.com/office/drawing/2014/main" val="3155272084"/>
                    </a:ext>
                  </a:extLst>
                </a:gridCol>
              </a:tblGrid>
              <a:tr h="242405">
                <a:tc>
                  <a:txBody>
                    <a:bodyPr/>
                    <a:lstStyle/>
                    <a:p>
                      <a:pPr algn="ctr"/>
                      <a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72212"/>
                  </a:ext>
                </a:extLst>
              </a:tr>
              <a:tr h="2424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483859"/>
                  </a:ext>
                </a:extLst>
              </a:tr>
            </a:tbl>
          </a:graphicData>
        </a:graphic>
      </p:graphicFrame>
      <p:sp>
        <p:nvSpPr>
          <p:cNvPr id="114" name="Rectangle 113"/>
          <p:cNvSpPr/>
          <p:nvPr/>
        </p:nvSpPr>
        <p:spPr>
          <a:xfrm>
            <a:off x="3291602" y="5768536"/>
            <a:ext cx="610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Legal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/>
              <p:cNvSpPr/>
              <p:nvPr/>
            </p:nvSpPr>
            <p:spPr>
              <a:xfrm>
                <a:off x="3249997" y="5232699"/>
                <a:ext cx="8100872" cy="837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⋁"/>
                          <m:subHide m:val="on"/>
                          <m:supHide m:val="on"/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2000" b="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−1,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∧ </m:t>
                              </m:r>
                              <m:sSub>
                                <m:sSubPr>
                                  <m:ctrlPr>
                                    <a:rPr lang="en-US" sz="2000" b="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∧ </m:t>
                              </m:r>
                              <m:sSub>
                                <m:sSubPr>
                                  <m:ctrlPr>
                                    <a:rPr lang="en-US" sz="2000" b="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∧ </m:t>
                              </m:r>
                              <m:sSub>
                                <m:sSubPr>
                                  <m:ctrlPr>
                                    <a:rPr lang="en-US" sz="2000" b="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∧ </m:t>
                              </m:r>
                              <m:sSub>
                                <m:sSubPr>
                                  <m:ctrlPr>
                                    <a:rPr lang="en-US" sz="2000" b="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∧ </m:t>
                              </m:r>
                              <m:sSub>
                                <m:sSubPr>
                                  <m:ctrlPr>
                                    <a:rPr lang="en-US" sz="2000" b="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000" dirty="0"/>
                            <m:t>  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997" y="5232699"/>
                <a:ext cx="8100872" cy="837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/>
              <p:cNvSpPr/>
              <p:nvPr/>
            </p:nvSpPr>
            <p:spPr>
              <a:xfrm>
                <a:off x="974492" y="5438532"/>
                <a:ext cx="11583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sz="2000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move</m:t>
                      </m:r>
                      <m:r>
                        <m:rPr>
                          <m:nor/>
                        </m:rPr>
                        <a:rPr lang="en-US" sz="2000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6" name="Rectangle 1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492" y="5438532"/>
                <a:ext cx="1158394" cy="400110"/>
              </a:xfrm>
              <a:prstGeom prst="rect">
                <a:avLst/>
              </a:prstGeom>
              <a:blipFill>
                <a:blip r:embed="rId1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/>
              <p:cNvSpPr/>
              <p:nvPr/>
            </p:nvSpPr>
            <p:spPr>
              <a:xfrm>
                <a:off x="1957070" y="5196912"/>
                <a:ext cx="9480550" cy="961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phant>
                                <m:phantPr>
                                  <m:show m:val="off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phantPr>
                                <m:e>
                                  <m:nary>
                                    <m:naryPr>
                                      <m:chr m:val="⋁"/>
                                      <m:sup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∪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∧   </m:t>
                                  </m:r>
                                  <m:nary>
                                    <m:naryPr>
                                      <m:chr m:val="⋀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f>
                                        <m:fPr>
                                          <m:type m:val="noBar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∪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den>
                                      </m:f>
                                    </m:sub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bar>
                                            <m:barPr>
                                              <m:pos m:val="top"/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∧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sub>
                                              </m:sSub>
                                            </m:e>
                                          </m:bar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phant>
                              <m:r>
                                <m:rPr>
                                  <m:nor/>
                                </m:rPr>
                                <a:rPr lang="en-US" sz="2000" dirty="0"/>
                                <m:t> 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7" name="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070" y="5196912"/>
                <a:ext cx="9480550" cy="9614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/>
          <p:cNvGrpSpPr/>
          <p:nvPr/>
        </p:nvGrpSpPr>
        <p:grpSpPr>
          <a:xfrm>
            <a:off x="1187883" y="4642297"/>
            <a:ext cx="3076239" cy="369332"/>
            <a:chOff x="1187883" y="4623247"/>
            <a:chExt cx="3076239" cy="369332"/>
          </a:xfrm>
        </p:grpSpPr>
        <p:sp>
          <p:nvSpPr>
            <p:cNvPr id="119" name="Rectangle 118"/>
            <p:cNvSpPr/>
            <p:nvPr/>
          </p:nvSpPr>
          <p:spPr>
            <a:xfrm>
              <a:off x="1187883" y="4623247"/>
              <a:ext cx="365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Wingdings" panose="05000000000000000000" pitchFamily="2" charset="2"/>
                  <a:sym typeface="Wingdings" panose="05000000000000000000" pitchFamily="2" charset="2"/>
                </a:rPr>
                <a:t></a:t>
              </a:r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972413" y="4623247"/>
              <a:ext cx="365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Wingdings" panose="05000000000000000000" pitchFamily="2" charset="2"/>
                  <a:sym typeface="Wingdings" panose="05000000000000000000" pitchFamily="2" charset="2"/>
                </a:rPr>
                <a:t></a:t>
              </a:r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898316" y="4623247"/>
              <a:ext cx="365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Wingdings" panose="05000000000000000000" pitchFamily="2" charset="2"/>
                  <a:sym typeface="Wingdings" panose="05000000000000000000" pitchFamily="2" charset="2"/>
                </a:rPr>
                <a:t></a:t>
              </a:r>
              <a:endParaRPr lang="en-US"/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2114019" y="13818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baseline="30000"/>
              <a:t>˽   </a:t>
            </a:r>
            <a:r>
              <a:rPr lang="en-US" sz="2400" baseline="30000"/>
              <a:t>… </a:t>
            </a:r>
            <a:r>
              <a:rPr lang="en-US"/>
              <a:t> </a:t>
            </a:r>
            <a:r>
              <a:rPr lang="en-US" baseline="30000"/>
              <a:t>˽</a:t>
            </a:r>
            <a:r>
              <a:rPr lang="en-US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/>
              <p:cNvSpPr/>
              <p:nvPr/>
            </p:nvSpPr>
            <p:spPr>
              <a:xfrm>
                <a:off x="5925088" y="4674401"/>
                <a:ext cx="57716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/>
                  <a:t>Claim:  If every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2×3</m:t>
                    </m:r>
                  </m:oMath>
                </a14:m>
                <a:r>
                  <a:rPr lang="en-US" sz="1600"/>
                  <a:t> neighborhood is legal then tableau corresponds to a computation history.</a:t>
                </a:r>
              </a:p>
              <a:p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124" name="Rectangle 1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088" y="4674401"/>
                <a:ext cx="5771612" cy="830997"/>
              </a:xfrm>
              <a:prstGeom prst="rect">
                <a:avLst/>
              </a:prstGeom>
              <a:blipFill>
                <a:blip r:embed="rId16"/>
                <a:stretch>
                  <a:fillRect l="-634" t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5174417" y="5901087"/>
                <a:ext cx="354867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/>
                  <a:t>Says that the neighborhood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/>
                  <a:t> is legal</a:t>
                </a: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417" y="5901087"/>
                <a:ext cx="3548670" cy="338554"/>
              </a:xfrm>
              <a:prstGeom prst="rect">
                <a:avLst/>
              </a:prstGeom>
              <a:blipFill>
                <a:blip r:embed="rId17"/>
                <a:stretch>
                  <a:fillRect l="-1031" t="-5357" r="-68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i and j"/>
          <p:cNvGrpSpPr/>
          <p:nvPr/>
        </p:nvGrpSpPr>
        <p:grpSpPr>
          <a:xfrm>
            <a:off x="301576" y="1124053"/>
            <a:ext cx="2124216" cy="1661585"/>
            <a:chOff x="222293" y="1026100"/>
            <a:chExt cx="2124216" cy="16615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/>
                <p:cNvSpPr/>
                <p:nvPr/>
              </p:nvSpPr>
              <p:spPr>
                <a:xfrm>
                  <a:off x="2038091" y="1026100"/>
                  <a:ext cx="30841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7" name="Rectangle 1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91" y="1026100"/>
                  <a:ext cx="308418" cy="338554"/>
                </a:xfrm>
                <a:prstGeom prst="rect">
                  <a:avLst/>
                </a:prstGeom>
                <a:blipFill>
                  <a:blip r:embed="rId18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/>
                <p:cNvSpPr/>
                <p:nvPr/>
              </p:nvSpPr>
              <p:spPr>
                <a:xfrm>
                  <a:off x="222293" y="2349131"/>
                  <a:ext cx="30341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8" name="Rectangle 1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293" y="2349131"/>
                  <a:ext cx="303416" cy="33855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Isosceles Triangle 42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4E7E2-42B1-F545-A11A-1C60F5B65E8B}"/>
              </a:ext>
            </a:extLst>
          </p:cNvPr>
          <p:cNvSpPr txBox="1"/>
          <p:nvPr/>
        </p:nvSpPr>
        <p:spPr>
          <a:xfrm>
            <a:off x="5515897" y="6474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998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62" grpId="0"/>
      <p:bldP spid="109" grpId="0"/>
      <p:bldP spid="110" grpId="0"/>
      <p:bldP spid="114" grpId="0"/>
      <p:bldP spid="115" grpId="0"/>
      <p:bldP spid="116" grpId="0"/>
      <p:bldP spid="117" grpId="0"/>
      <p:bldP spid="124" grpId="0"/>
      <p:bldP spid="125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Conclusion: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is NP-complete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blipFill>
                <a:blip r:embed="rId2"/>
                <a:stretch>
                  <a:fillRect t="-1487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9565399"/>
                  </p:ext>
                </p:extLst>
              </p:nvPr>
            </p:nvGraphicFramePr>
            <p:xfrm>
              <a:off x="1278413" y="1769461"/>
              <a:ext cx="3108960" cy="274320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233024">
                    <a:tc>
                      <a:txBody>
                        <a:bodyPr/>
                        <a:lstStyle/>
                        <a:p>
                          <a:r>
                            <a:rPr lang="en-US" sz="1800"/>
                            <a:t>  a</a:t>
                          </a:r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/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oMath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⋯   </m:t>
                              </m:r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m:rPr>
                                  <m:nor/>
                                </m:rPr>
                                <a:rPr lang="en-US" sz="1800" b="0" i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accept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  ⋯  </m:t>
                              </m:r>
                            </m:oMath>
                          </a14:m>
                          <a:endParaRPr lang="en-US" sz="2000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9565399"/>
                  </p:ext>
                </p:extLst>
              </p:nvPr>
            </p:nvGraphicFramePr>
            <p:xfrm>
              <a:off x="1278413" y="1769461"/>
              <a:ext cx="3108960" cy="274320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659610627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8632477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3841069732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429364436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67" t="-1667" r="-755000" b="-6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67" t="-1667" r="-655000" b="-6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667" t="-1667" r="-555000" b="-6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4683" t="-1667" r="-604" b="-6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599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/>
                            <a:t>  a</a:t>
                          </a:r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67" t="-101667" r="-655000" b="-5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667" t="-101667" r="-555000" b="-5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4683" t="-101667" r="-604" b="-5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795380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019049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4683" t="-653333" r="-604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98889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/>
          <p:cNvSpPr/>
          <p:nvPr/>
        </p:nvSpPr>
        <p:spPr>
          <a:xfrm>
            <a:off x="3396270" y="1724769"/>
            <a:ext cx="1047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</a:t>
            </a:r>
            <a:r>
              <a:rPr lang="en-US" sz="2400" baseline="30000"/>
              <a:t>˽    </a:t>
            </a:r>
            <a:r>
              <a:rPr lang="en-US" sz="3200" baseline="30000"/>
              <a:t>… </a:t>
            </a:r>
            <a:r>
              <a:rPr lang="en-US" sz="2400"/>
              <a:t> </a:t>
            </a:r>
            <a:r>
              <a:rPr lang="en-US" sz="2400" baseline="30000"/>
              <a:t>˽</a:t>
            </a:r>
            <a:r>
              <a:rPr lang="en-US" sz="2400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8413" y="1254160"/>
            <a:ext cx="3108960" cy="405624"/>
            <a:chOff x="1278413" y="2949610"/>
            <a:chExt cx="3108960" cy="40562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278413" y="3152422"/>
              <a:ext cx="310896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570802" y="2949610"/>
                  <a:ext cx="524181" cy="4056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0802" y="2949610"/>
                  <a:ext cx="524181" cy="4056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754232" y="1769461"/>
            <a:ext cx="524181" cy="2743200"/>
            <a:chOff x="754232" y="3464911"/>
            <a:chExt cx="524181" cy="27432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62025" y="3464911"/>
              <a:ext cx="1" cy="27432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754232" y="4633699"/>
                  <a:ext cx="524181" cy="4056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232" y="4633699"/>
                  <a:ext cx="524181" cy="40562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148822" y="2186434"/>
                <a:ext cx="5440522" cy="3724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000" b="1">
                    <a:solidFill>
                      <a:schemeClr val="tx1"/>
                    </a:solidFill>
                  </a:rPr>
                  <a:t>Summary: </a:t>
                </a:r>
              </a:p>
              <a:p>
                <a:pPr lvl="0"/>
                <a:r>
                  <a:rPr lang="en-US" sz="2000"/>
                  <a:t>F</a:t>
                </a:r>
                <a:r>
                  <a:rPr lang="en-US" sz="2000">
                    <a:solidFill>
                      <a:schemeClr val="tx1"/>
                    </a:solidFill>
                  </a:rPr>
                  <a:t>or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</a:rPr>
                      <m:t>NP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</a:rPr>
                      <m:t>,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decided by NTM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, </a:t>
                </a:r>
                <a:br>
                  <a:rPr lang="en-US" sz="2000">
                    <a:solidFill>
                      <a:schemeClr val="tx1"/>
                    </a:solidFill>
                  </a:rPr>
                </a:br>
                <a:r>
                  <a:rPr lang="en-US" sz="2000"/>
                  <a:t>we gave a reduction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/>
                  <a:t>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2000"/>
                  <a:t>:</a:t>
                </a:r>
              </a:p>
              <a:p>
                <a:pPr lvl="0"/>
                <a:r>
                  <a:rPr lang="en-US" sz="2000"/>
                  <a:t>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/>
                  <a:t>formulas</a:t>
                </a:r>
              </a:p>
              <a:p>
                <a:pPr lvl="0"/>
                <a:r>
                  <a:rPr lang="en-US" sz="2000"/>
                  <a:t>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=  〈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en-US" sz="2000"/>
              </a:p>
              <a:p>
                <a:pPr lvl="0"/>
                <a:r>
                  <a:rPr lang="en-US" sz="200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/>
                  <a:t>  iff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 is satisfiable.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cell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start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move</m:t>
                    </m:r>
                  </m:oMath>
                </a14:m>
                <a:r>
                  <a:rPr lang="en-US" sz="2000"/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∧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</a:rPr>
                      <m:t>accept</m:t>
                    </m:r>
                  </m:oMath>
                </a14:m>
                <a:endParaRPr lang="en-US" sz="2000"/>
              </a:p>
              <a:p>
                <a:pPr lvl="0">
                  <a:spcBef>
                    <a:spcPts val="1200"/>
                  </a:spcBef>
                </a:pPr>
                <a:r>
                  <a:rPr lang="en-US" sz="2000"/>
                  <a:t>The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/>
                  <a:t> is roughly the size of the tableau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/>
                  <a:t>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, so size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/>
                  <a:t>.</a:t>
                </a:r>
              </a:p>
              <a:p>
                <a:pPr lvl="0">
                  <a:spcBef>
                    <a:spcPts val="1200"/>
                  </a:spcBef>
                </a:pPr>
                <a:r>
                  <a:rPr lang="en-US" sz="2000"/>
                  <a:t>Therefore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/>
                  <a:t> is computable in polynomial time.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822" y="2186434"/>
                <a:ext cx="5440522" cy="3724994"/>
              </a:xfrm>
              <a:prstGeom prst="rect">
                <a:avLst/>
              </a:prstGeom>
              <a:blipFill>
                <a:blip r:embed="rId6"/>
                <a:stretch>
                  <a:fillRect l="-1233" t="-982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sosceles Triangle 11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75F64-B77B-DA46-8B37-93CE93872CF6}"/>
              </a:ext>
            </a:extLst>
          </p:cNvPr>
          <p:cNvSpPr txBox="1"/>
          <p:nvPr/>
        </p:nvSpPr>
        <p:spPr>
          <a:xfrm>
            <a:off x="5176684" y="62238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227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is NP-complete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" y="0"/>
                <a:ext cx="8287658" cy="734945"/>
              </a:xfrm>
              <a:prstGeom prst="rect">
                <a:avLst/>
              </a:prstGeom>
              <a:blipFill>
                <a:blip r:embed="rId2"/>
                <a:stretch>
                  <a:fillRect t="-1487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0297" y="1363579"/>
                <a:ext cx="8967829" cy="2347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Theorem: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2400"/>
                  <a:t> is NP-complete</a:t>
                </a:r>
              </a:p>
              <a:p>
                <a:r>
                  <a:rPr lang="en-US" sz="2000"/>
                  <a:t>Proof:  Show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𝑆𝐴𝑇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/>
                  <a:t>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/>
                  <a:t>Give reduction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/>
                  <a:t> converting formula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 to 3CNF formula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/>
                  <a:t>, </a:t>
                </a:r>
                <a:r>
                  <a:rPr lang="en-US" sz="2000" u="sng"/>
                  <a:t>preserving satisfiability</a:t>
                </a:r>
                <a:r>
                  <a:rPr lang="en-US" sz="2000"/>
                  <a:t>. </a:t>
                </a:r>
              </a:p>
              <a:p>
                <a:r>
                  <a:rPr lang="en-US" sz="2000"/>
                  <a:t>(Note: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/>
                  <a:t> are not logically equivalent)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/>
                  <a:t>Example:  Say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∨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∧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</m:e>
                        </m:ba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m:rPr>
                            <m:nor/>
                          </m:rPr>
                          <a:rPr lang="en-US" sz="2000" dirty="0"/>
                          <m:t>b</m:t>
                        </m:r>
                      </m:e>
                    </m:d>
                  </m:oMath>
                </a14:m>
                <a:endParaRPr lang="en-US" sz="2000"/>
              </a:p>
              <a:p>
                <a:r>
                  <a:rPr lang="en-US" sz="2000"/>
                  <a:t>Tree structure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: 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97" y="1363579"/>
                <a:ext cx="8967829" cy="2347950"/>
              </a:xfrm>
              <a:prstGeom prst="rect">
                <a:avLst/>
              </a:prstGeom>
              <a:blipFill>
                <a:blip r:embed="rId3"/>
                <a:stretch>
                  <a:fillRect l="-1020" t="-2078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/>
          <p:cNvGrpSpPr/>
          <p:nvPr/>
        </p:nvGrpSpPr>
        <p:grpSpPr>
          <a:xfrm>
            <a:off x="492353" y="3646777"/>
            <a:ext cx="3101740" cy="2536415"/>
            <a:chOff x="492353" y="3646777"/>
            <a:chExt cx="3101740" cy="2536415"/>
          </a:xfrm>
        </p:grpSpPr>
        <p:grpSp>
          <p:nvGrpSpPr>
            <p:cNvPr id="42" name="Group 41"/>
            <p:cNvGrpSpPr/>
            <p:nvPr/>
          </p:nvGrpSpPr>
          <p:grpSpPr>
            <a:xfrm>
              <a:off x="492353" y="3646777"/>
              <a:ext cx="3101740" cy="2536415"/>
              <a:chOff x="1210370" y="3196540"/>
              <a:chExt cx="3101740" cy="2536415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414682" y="3492500"/>
                <a:ext cx="2714227" cy="1796514"/>
                <a:chOff x="1779824" y="4332156"/>
                <a:chExt cx="1841082" cy="1218590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2908092" y="4332157"/>
                  <a:ext cx="322289" cy="32228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flipH="1">
                  <a:off x="2483644" y="4332156"/>
                  <a:ext cx="327364" cy="32228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298617" y="4779832"/>
                  <a:ext cx="322289" cy="32228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3069236" y="4779831"/>
                  <a:ext cx="132297" cy="32556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483644" y="4779831"/>
                  <a:ext cx="163682" cy="32228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2064271" y="4779831"/>
                  <a:ext cx="327364" cy="32228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076061" y="5217981"/>
                  <a:ext cx="182327" cy="3327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1779824" y="5217981"/>
                  <a:ext cx="229980" cy="33276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ectangle 29"/>
              <p:cNvSpPr/>
              <p:nvPr/>
            </p:nvSpPr>
            <p:spPr>
              <a:xfrm>
                <a:off x="1210370" y="5269847"/>
                <a:ext cx="3321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a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024519" y="5271290"/>
                <a:ext cx="346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b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65540" y="4592823"/>
                <a:ext cx="346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b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581932" y="4613767"/>
                <a:ext cx="3145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c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3162472" y="4606723"/>
                    <a:ext cx="40107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nor/>
                                </m:rPr>
                                <a:rPr lang="en-US" sz="2400" dirty="0"/>
                                <m:t>a</m:t>
                              </m:r>
                            </m:e>
                          </m:bar>
                        </m:oMath>
                      </m:oMathPara>
                    </a14:m>
                    <a:endParaRPr lang="en-US" sz="2400"/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2472" y="4606723"/>
                    <a:ext cx="401071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Oval 38"/>
              <p:cNvSpPr/>
              <p:nvPr/>
            </p:nvSpPr>
            <p:spPr>
              <a:xfrm>
                <a:off x="2240105" y="3894438"/>
                <a:ext cx="333375" cy="3333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830953" y="3287381"/>
                <a:ext cx="333375" cy="3333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640193" y="4552300"/>
                <a:ext cx="333375" cy="3333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2789107" y="3196540"/>
                    <a:ext cx="43473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∧</m:t>
                          </m:r>
                        </m:oMath>
                      </m:oMathPara>
                    </a14:m>
                    <a:endParaRPr lang="en-US" sz="2400"/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9107" y="3196540"/>
                    <a:ext cx="434734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1578643" y="4482583"/>
                    <a:ext cx="43473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∧</m:t>
                          </m:r>
                        </m:oMath>
                      </m:oMathPara>
                    </a14:m>
                    <a:endParaRPr lang="en-US" sz="240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8643" y="4482583"/>
                    <a:ext cx="434734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/>
                  <p:cNvSpPr/>
                  <p:nvPr/>
                </p:nvSpPr>
                <p:spPr>
                  <a:xfrm>
                    <a:off x="2189508" y="3835865"/>
                    <a:ext cx="43473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∨</m:t>
                          </m:r>
                        </m:oMath>
                      </m:oMathPara>
                    </a14:m>
                    <a:endParaRPr lang="en-US" sz="2400"/>
                  </a:p>
                </p:txBody>
              </p:sp>
            </mc:Choice>
            <mc:Fallback xmlns="">
              <p:sp>
                <p:nvSpPr>
                  <p:cNvPr id="28" name="Rectangle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89508" y="3835865"/>
                    <a:ext cx="434734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Oval 37"/>
              <p:cNvSpPr/>
              <p:nvPr/>
            </p:nvSpPr>
            <p:spPr>
              <a:xfrm>
                <a:off x="3412935" y="3894438"/>
                <a:ext cx="333375" cy="3333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3362256" y="3830294"/>
                    <a:ext cx="434734" cy="46166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∨</m:t>
                          </m:r>
                        </m:oMath>
                      </m:oMathPara>
                    </a14:m>
                    <a:endParaRPr lang="en-US" sz="2400"/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2256" y="3830294"/>
                    <a:ext cx="434734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8" name="Group 47"/>
            <p:cNvGrpSpPr/>
            <p:nvPr/>
          </p:nvGrpSpPr>
          <p:grpSpPr>
            <a:xfrm>
              <a:off x="564288" y="3664863"/>
              <a:ext cx="2925802" cy="1671049"/>
              <a:chOff x="1796655" y="3081276"/>
              <a:chExt cx="2925802" cy="16710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1796655" y="4352215"/>
                    <a:ext cx="47320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000"/>
                  </a:p>
                </p:txBody>
              </p:sp>
            </mc:Choice>
            <mc:Fallback xmlns="">
              <p:sp>
                <p:nvSpPr>
                  <p:cNvPr id="44" name="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6655" y="4352215"/>
                    <a:ext cx="473206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2367690" y="3673402"/>
                    <a:ext cx="479170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000"/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7690" y="3673402"/>
                    <a:ext cx="479170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4243287" y="3700116"/>
                    <a:ext cx="479170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000"/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3287" y="3700116"/>
                    <a:ext cx="479170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5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2950774" y="3081276"/>
                    <a:ext cx="479170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00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0774" y="3081276"/>
                    <a:ext cx="479170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576655" y="3347830"/>
                <a:ext cx="7631833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/>
                                <m:t>a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b</m:t>
                              </m:r>
                            </m:e>
                          </m:d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∧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a</m:t>
                                  </m:r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b</m:t>
                              </m:r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bar>
                            <m:barPr>
                              <m:pos m:val="top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z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ba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∧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/>
                                <m:t>a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dirty="0" smtClean="0"/>
                                    <m:t>b</m:t>
                                  </m:r>
                                </m:e>
                              </m:bar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bar>
                            <m:barPr>
                              <m:pos m:val="top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z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ba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∧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a</m:t>
                                  </m:r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b</m:t>
                                  </m:r>
                                </m:e>
                              </m:bar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bar>
                            <m:barPr>
                              <m:pos m:val="top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dirty="0" smtClean="0"/>
                                    <m:t>z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ba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55" y="3347830"/>
                <a:ext cx="7631833" cy="5068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883534" y="3806153"/>
                <a:ext cx="732495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z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∧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dirty="0" smtClean="0"/>
                                    <m:t>c</m:t>
                                  </m:r>
                                </m:e>
                              </m:ba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∧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z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c</m:t>
                                  </m:r>
                                </m:e>
                              </m:ba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bar>
                            <m:barPr>
                              <m:pos m:val="top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z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ba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534" y="3806153"/>
                <a:ext cx="7324954" cy="4049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ounded Rectangle 58"/>
          <p:cNvSpPr/>
          <p:nvPr/>
        </p:nvSpPr>
        <p:spPr>
          <a:xfrm>
            <a:off x="405933" y="4926748"/>
            <a:ext cx="1312474" cy="1316254"/>
          </a:xfrm>
          <a:prstGeom prst="roundRect">
            <a:avLst>
              <a:gd name="adj" fmla="val 29004"/>
            </a:avLst>
          </a:prstGeom>
          <a:noFill/>
          <a:ln w="6350">
            <a:solidFill>
              <a:schemeClr val="tx1"/>
            </a:solidFill>
            <a:prstDash val="dash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564288" y="4227089"/>
            <a:ext cx="1696564" cy="1316254"/>
          </a:xfrm>
          <a:prstGeom prst="roundRect">
            <a:avLst>
              <a:gd name="adj" fmla="val 29004"/>
            </a:avLst>
          </a:prstGeom>
          <a:noFill/>
          <a:ln w="6350">
            <a:solidFill>
              <a:schemeClr val="tx1"/>
            </a:solidFill>
            <a:prstDash val="dash"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400694" y="4176740"/>
                <a:ext cx="2083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b="0"/>
                  <a:t>   repeat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694" y="4176740"/>
                <a:ext cx="2083904" cy="369332"/>
              </a:xfrm>
              <a:prstGeom prst="rect">
                <a:avLst/>
              </a:prstGeom>
              <a:blipFill>
                <a:blip r:embed="rId1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4933707" y="4600674"/>
                <a:ext cx="9339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  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707" y="4600674"/>
                <a:ext cx="933974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4576655" y="5051384"/>
                <a:ext cx="6757747" cy="462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Observe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e>
                    </m:d>
                  </m:oMath>
                </a14:m>
                <a:r>
                  <a:rPr lang="en-US" sz="2000" b="0"/>
                  <a:t> </a:t>
                </a:r>
                <a:r>
                  <a:rPr lang="en-US" sz="2000"/>
                  <a:t>is logically equivalent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</m:e>
                        </m:ba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ba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e>
                    </m:d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55" y="5051384"/>
                <a:ext cx="6757747" cy="462563"/>
              </a:xfrm>
              <a:prstGeom prst="rect">
                <a:avLst/>
              </a:prstGeom>
              <a:blipFill>
                <a:blip r:embed="rId16"/>
                <a:stretch>
                  <a:fillRect l="-993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4541786" y="5621337"/>
                <a:ext cx="6665158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a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∧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b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a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∧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b</m:t>
                                      </m:r>
                                    </m:e>
                                  </m:d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∨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a</m:t>
                                      </m:r>
                                    </m:e>
                                  </m:ba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  <m:bar>
                                    <m:barPr>
                                      <m:pos m:val="top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b</m:t>
                                      </m:r>
                                    </m:e>
                                  </m:ba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a</m:t>
                                  </m:r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b</m:t>
                                  </m:r>
                                </m:e>
                              </m:ba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786" y="5621337"/>
                <a:ext cx="6665158" cy="5068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5280241" y="2961810"/>
                <a:ext cx="6632841" cy="424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/>
                  <a:t>Logical equivalence: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>
                    <a:solidFill>
                      <a:srgbClr val="92D050"/>
                    </a:solidFill>
                  </a:rPr>
                  <a:t>  and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ba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/>
                  <a:t>    </a:t>
                </a:r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bar>
                  </m:oMath>
                </a14:m>
                <a:r>
                  <a:rPr lang="en-US">
                    <a:solidFill>
                      <a:srgbClr val="FFFF00"/>
                    </a:solidFill>
                  </a:rPr>
                  <a:t>  and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ba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</m:d>
                  </m:oMath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241" y="2961810"/>
                <a:ext cx="6632841" cy="424219"/>
              </a:xfrm>
              <a:prstGeom prst="rect">
                <a:avLst/>
              </a:prstGeom>
              <a:blipFill>
                <a:blip r:embed="rId18"/>
                <a:stretch>
                  <a:fillRect l="-735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8449709" y="233654"/>
            <a:ext cx="3314983" cy="1825041"/>
            <a:chOff x="7612561" y="233654"/>
            <a:chExt cx="3314983" cy="1825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612561" y="233654"/>
                  <a:ext cx="1866900" cy="1823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a   b    a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m:rPr>
                          <m:nor/>
                        </m:rPr>
                        <a:rPr lang="en-US" sz="2000" dirty="0"/>
                        <m:t>b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c</m:t>
                      </m:r>
                    </m:oMath>
                  </a14:m>
                  <a:endParaRPr lang="en-US" sz="2000" b="0"/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1   1       1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sz="2000"/>
                    <a:t>0   1       0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sz="2000"/>
                    <a:t>1   0       0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sz="2000"/>
                    <a:t>0   0       0</a:t>
                  </a: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2561" y="233654"/>
                  <a:ext cx="1866900" cy="1823576"/>
                </a:xfrm>
                <a:prstGeom prst="rect">
                  <a:avLst/>
                </a:prstGeom>
                <a:blipFill>
                  <a:blip r:embed="rId19"/>
                  <a:stretch>
                    <a:fillRect l="-3268" t="-1672" b="-50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9060644" y="610350"/>
                  <a:ext cx="1866900" cy="14483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oMath>
                    </m:oMathPara>
                  </a14:m>
                  <a:endParaRPr lang="en-US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a</m:t>
                                </m:r>
                              </m:e>
                            </m:ba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bar>
                          <m:barPr>
                            <m:pos m:val="top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c</m:t>
                            </m:r>
                          </m:e>
                        </m:bar>
                      </m:oMath>
                    </m:oMathPara>
                  </a14:m>
                  <a:endParaRPr lang="en-US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b</m:t>
                                </m:r>
                              </m:e>
                            </m:ba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bar>
                          <m:barPr>
                            <m:pos m:val="top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c</m:t>
                            </m:r>
                          </m:e>
                        </m:bar>
                      </m:oMath>
                    </m:oMathPara>
                  </a14:m>
                  <a:endParaRPr lang="en-US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a</m:t>
                                </m:r>
                              </m:e>
                            </m:ba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b</m:t>
                                </m:r>
                              </m:e>
                            </m:ba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bar>
                          <m:barPr>
                            <m:pos m:val="top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c</m:t>
                            </m:r>
                          </m:e>
                        </m:ba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0644" y="610350"/>
                  <a:ext cx="1866900" cy="144834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/>
            <p:cNvCxnSpPr/>
            <p:nvPr/>
          </p:nvCxnSpPr>
          <p:spPr>
            <a:xfrm>
              <a:off x="7676530" y="610350"/>
              <a:ext cx="1619870" cy="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16371" y="624072"/>
              <a:ext cx="0" cy="1433158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449702" y="232921"/>
            <a:ext cx="3314983" cy="1825041"/>
            <a:chOff x="7612561" y="233654"/>
            <a:chExt cx="3314983" cy="1825041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7612561" y="233654"/>
                  <a:ext cx="1866900" cy="18235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a   b    a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  <m:r>
                        <m:rPr>
                          <m:nor/>
                        </m:rPr>
                        <a:rPr lang="en-US" sz="2000" dirty="0"/>
                        <m:t>b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c</m:t>
                      </m:r>
                    </m:oMath>
                  </a14:m>
                  <a:endParaRPr lang="en-US" sz="2000" b="0"/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1   1       1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sz="2000"/>
                    <a:t>0   1       1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sz="2000"/>
                    <a:t>1   0       1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sz="2000"/>
                    <a:t>0   0       0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2561" y="233654"/>
                  <a:ext cx="1866900" cy="1823576"/>
                </a:xfrm>
                <a:prstGeom prst="rect">
                  <a:avLst/>
                </a:prstGeom>
                <a:blipFill>
                  <a:blip r:embed="rId21"/>
                  <a:stretch>
                    <a:fillRect l="-3268" t="-1672" b="-50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9060644" y="610350"/>
                  <a:ext cx="1866900" cy="144834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oMath>
                    </m:oMathPara>
                  </a14:m>
                  <a:endParaRPr lang="en-US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a</m:t>
                                </m:r>
                              </m:e>
                            </m:ba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b</m:t>
                            </m: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oMath>
                    </m:oMathPara>
                  </a14:m>
                  <a:endParaRPr lang="en-US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a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b</m:t>
                                </m:r>
                              </m:e>
                            </m:ba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2000" dirty="0"/>
                          <m:t>c</m:t>
                        </m:r>
                      </m:oMath>
                    </m:oMathPara>
                  </a14:m>
                  <a:endParaRPr lang="en-US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a</m:t>
                                </m:r>
                              </m:e>
                            </m:ba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b</m:t>
                                </m:r>
                              </m:e>
                            </m:bar>
                          </m:e>
                        </m:d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→</m:t>
                        </m:r>
                        <m:bar>
                          <m:barPr>
                            <m:pos m:val="top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c</m:t>
                            </m:r>
                          </m:e>
                        </m:ba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0644" y="610350"/>
                  <a:ext cx="1866900" cy="144834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/>
            <p:cNvCxnSpPr/>
            <p:nvPr/>
          </p:nvCxnSpPr>
          <p:spPr>
            <a:xfrm>
              <a:off x="7676530" y="610350"/>
              <a:ext cx="1619870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316371" y="624072"/>
              <a:ext cx="0" cy="143315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6D5971-6D77-744C-A736-452C1013DCDD}"/>
              </a:ext>
            </a:extLst>
          </p:cNvPr>
          <p:cNvSpPr txBox="1"/>
          <p:nvPr/>
        </p:nvSpPr>
        <p:spPr>
          <a:xfrm>
            <a:off x="5117690" y="64450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AD2FCE-1BBA-F7BC-45BA-0EEBC8D4C921}"/>
              </a:ext>
            </a:extLst>
          </p:cNvPr>
          <p:cNvSpPr/>
          <p:nvPr/>
        </p:nvSpPr>
        <p:spPr>
          <a:xfrm>
            <a:off x="6182588" y="2527492"/>
            <a:ext cx="2057413" cy="340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E42C34-1992-C4C6-2AE3-B4576AB22284}"/>
              </a:ext>
            </a:extLst>
          </p:cNvPr>
          <p:cNvSpPr/>
          <p:nvPr/>
        </p:nvSpPr>
        <p:spPr>
          <a:xfrm>
            <a:off x="6182588" y="2527492"/>
            <a:ext cx="2057413" cy="340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75347-4322-6179-ADE4-4D1F5886D329}"/>
              </a:ext>
            </a:extLst>
          </p:cNvPr>
          <p:cNvGrpSpPr/>
          <p:nvPr/>
        </p:nvGrpSpPr>
        <p:grpSpPr>
          <a:xfrm>
            <a:off x="4540814" y="4573946"/>
            <a:ext cx="7632381" cy="1670429"/>
            <a:chOff x="4540814" y="4573946"/>
            <a:chExt cx="7632381" cy="1670429"/>
          </a:xfrm>
        </p:grpSpPr>
        <p:sp>
          <p:nvSpPr>
            <p:cNvPr id="21" name="Rectangle 20"/>
            <p:cNvSpPr/>
            <p:nvPr/>
          </p:nvSpPr>
          <p:spPr>
            <a:xfrm>
              <a:off x="4540814" y="5124676"/>
              <a:ext cx="1790879" cy="1119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5924476" y="4573946"/>
                  <a:ext cx="6248719" cy="161582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rgbClr val="FFC000"/>
                      </a:solidFill>
                    </a:rPr>
                    <a:t>Check-in 16.3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If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 has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 operations (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a14:m>
                  <a:r>
                    <a:rPr lang="en-US" sz="2000"/>
                    <a:t>), how many clauses has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a14:m>
                  <a:r>
                    <a:rPr lang="en-US" sz="2000"/>
                    <a:t>?</a:t>
                  </a:r>
                  <a:endParaRPr lang="en-US" sz="2000">
                    <a:solidFill>
                      <a:schemeClr val="tx1"/>
                    </a:solidFill>
                  </a:endParaRPr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 b="0"/>
                    <a:t> </a:t>
                  </a:r>
                  <a14:m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lang="en-US" sz="2000" b="0"/>
                    <a:t>	</a:t>
                  </a:r>
                  <a:r>
                    <a:rPr lang="en-US" sz="2000"/>
                    <a:t>	</a:t>
                  </a:r>
                  <a:r>
                    <a:rPr lang="en-US" sz="2000" b="0"/>
                    <a:t>(c)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2000" b="0"/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 b="0"/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+1 </m:t>
                      </m:r>
                    </m:oMath>
                  </a14:m>
                  <a:r>
                    <a:rPr lang="en-US" sz="2000" b="0"/>
                    <a:t>		(d)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2000" b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4476" y="4573946"/>
                  <a:ext cx="6248719" cy="1615827"/>
                </a:xfrm>
                <a:prstGeom prst="rect">
                  <a:avLst/>
                </a:prstGeom>
                <a:blipFill>
                  <a:blip r:embed="rId23"/>
                  <a:stretch>
                    <a:fillRect l="-1261" t="-1845" b="-5166"/>
                  </a:stretch>
                </a:blipFill>
                <a:ln w="381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05D07A-7FB3-C6C5-D372-20D5F7A4FB6F}"/>
                </a:ext>
              </a:extLst>
            </p:cNvPr>
            <p:cNvSpPr/>
            <p:nvPr/>
          </p:nvSpPr>
          <p:spPr>
            <a:xfrm>
              <a:off x="6015388" y="4617809"/>
              <a:ext cx="1941442" cy="336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85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0" grpId="0"/>
      <p:bldP spid="52" grpId="0"/>
      <p:bldP spid="59" grpId="0" animBg="1"/>
      <p:bldP spid="60" grpId="0" animBg="1"/>
      <p:bldP spid="61" grpId="0"/>
      <p:bldP spid="62" grpId="0"/>
      <p:bldP spid="63" grpId="0"/>
      <p:bldP spid="68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5754" y="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Quick Review</a:t>
            </a:r>
          </a:p>
        </p:txBody>
      </p:sp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2177" y="1093438"/>
                <a:ext cx="8422223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000" b="1">
                    <a:solidFill>
                      <a:schemeClr val="tx1"/>
                    </a:solidFill>
                  </a:rPr>
                  <a:t>Defn: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is </a:t>
                </a:r>
                <a:r>
                  <a:rPr lang="en-US" sz="2000" u="sng"/>
                  <a:t>polynomial time reducible </a:t>
                </a:r>
                <a:r>
                  <a:rPr lang="en-US" sz="200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)  </a:t>
                </a:r>
                <a:r>
                  <a:rPr lang="en-US" sz="2000"/>
                  <a:t>if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dirty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000">
                    <a:solidFill>
                      <a:schemeClr val="tx1"/>
                    </a:solidFill>
                  </a:rPr>
                </a:br>
                <a:r>
                  <a:rPr lang="en-US" sz="2000">
                    <a:solidFill>
                      <a:schemeClr val="tx1"/>
                    </a:solidFill>
                  </a:rPr>
                  <a:t>by a reduction function that is computable in polynomial time.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b="1"/>
                  <a:t>Theorem:  </a:t>
                </a:r>
                <a:r>
                  <a:rPr lang="en-US" sz="2000"/>
                  <a:t>If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/>
                  <a:t>  and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sz="2000"/>
                  <a:t>P  then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/>
                  <a:t> P.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7" y="1093438"/>
                <a:ext cx="8422223" cy="1246495"/>
              </a:xfrm>
              <a:prstGeom prst="rect">
                <a:avLst/>
              </a:prstGeom>
              <a:blipFill>
                <a:blip r:embed="rId2"/>
                <a:stretch>
                  <a:fillRect l="-724" t="-2439" b="-7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5264957" y="1825829"/>
            <a:ext cx="3386635" cy="1447489"/>
            <a:chOff x="6764442" y="2151696"/>
            <a:chExt cx="3539915" cy="1447489"/>
          </a:xfrm>
        </p:grpSpPr>
        <p:grpSp>
          <p:nvGrpSpPr>
            <p:cNvPr id="16" name="Group 15"/>
            <p:cNvGrpSpPr/>
            <p:nvPr/>
          </p:nvGrpSpPr>
          <p:grpSpPr>
            <a:xfrm>
              <a:off x="6764442" y="2151696"/>
              <a:ext cx="3539915" cy="1025610"/>
              <a:chOff x="7394145" y="2692156"/>
              <a:chExt cx="4177066" cy="102561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394145" y="2692156"/>
                <a:ext cx="1396313" cy="1025610"/>
                <a:chOff x="1729946" y="3731741"/>
                <a:chExt cx="1396313" cy="102561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1729946" y="3731741"/>
                  <a:ext cx="1396313" cy="1025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2107713" y="4099268"/>
                  <a:ext cx="629308" cy="531341"/>
                  <a:chOff x="2107713" y="4099268"/>
                  <a:chExt cx="629308" cy="531341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119183" y="4099268"/>
                    <a:ext cx="617838" cy="53134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2107713" y="4164883"/>
                        <a:ext cx="479994" cy="40011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m:oMathPara>
                        </a14:m>
                        <a:endParaRPr lang="en-US" sz="20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4" name="Rectangle 3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07713" y="4164883"/>
                        <a:ext cx="479994" cy="400110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grpSp>
            <p:nvGrpSpPr>
              <p:cNvPr id="19" name="Group 18"/>
              <p:cNvGrpSpPr/>
              <p:nvPr/>
            </p:nvGrpSpPr>
            <p:grpSpPr>
              <a:xfrm>
                <a:off x="10174898" y="2692156"/>
                <a:ext cx="1396313" cy="1025610"/>
                <a:chOff x="4510699" y="3731741"/>
                <a:chExt cx="1396313" cy="102561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4510699" y="3731741"/>
                  <a:ext cx="1396313" cy="1025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4899936" y="4099268"/>
                  <a:ext cx="650235" cy="531341"/>
                  <a:chOff x="2119183" y="4099268"/>
                  <a:chExt cx="650235" cy="531341"/>
                </a:xfrm>
              </p:grpSpPr>
              <p:sp>
                <p:nvSpPr>
                  <p:cNvPr id="29" name="Oval 28"/>
                  <p:cNvSpPr/>
                  <p:nvPr/>
                </p:nvSpPr>
                <p:spPr>
                  <a:xfrm>
                    <a:off x="2119183" y="4099268"/>
                    <a:ext cx="617838" cy="53134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276713" y="4164883"/>
                        <a:ext cx="492705" cy="40011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m:oMathPara>
                        </a14:m>
                        <a:endParaRPr lang="en-US" sz="20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Rectangle 2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276713" y="4164883"/>
                        <a:ext cx="492705" cy="400110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20" name="Oval 19"/>
              <p:cNvSpPr/>
              <p:nvPr/>
            </p:nvSpPr>
            <p:spPr>
              <a:xfrm>
                <a:off x="8272830" y="33253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272830" y="29467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0665112" y="33253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0665112" y="29467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8343899" y="2792408"/>
                <a:ext cx="2298700" cy="175651"/>
              </a:xfrm>
              <a:custGeom>
                <a:avLst/>
                <a:gdLst>
                  <a:gd name="connsiteX0" fmla="*/ 0 w 2386013"/>
                  <a:gd name="connsiteY0" fmla="*/ 273847 h 273847"/>
                  <a:gd name="connsiteX1" fmla="*/ 1193007 w 2386013"/>
                  <a:gd name="connsiteY1" fmla="*/ 3 h 273847"/>
                  <a:gd name="connsiteX2" fmla="*/ 2386013 w 2386013"/>
                  <a:gd name="connsiteY2" fmla="*/ 269084 h 27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013" h="273847">
                    <a:moveTo>
                      <a:pt x="0" y="273847"/>
                    </a:moveTo>
                    <a:cubicBezTo>
                      <a:pt x="397669" y="137322"/>
                      <a:pt x="795338" y="797"/>
                      <a:pt x="1193007" y="3"/>
                    </a:cubicBezTo>
                    <a:cubicBezTo>
                      <a:pt x="1590676" y="-791"/>
                      <a:pt x="1988344" y="134146"/>
                      <a:pt x="2386013" y="269084"/>
                    </a:cubicBezTo>
                  </a:path>
                </a:pathLst>
              </a:custGeom>
              <a:noFill/>
              <a:ln w="6350">
                <a:solidFill>
                  <a:schemeClr val="accent1">
                    <a:lumMod val="60000"/>
                    <a:lumOff val="40000"/>
                  </a:schemeClr>
                </a:solidFill>
                <a:tailEnd type="stealth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8343899" y="3158390"/>
                <a:ext cx="2298700" cy="175651"/>
              </a:xfrm>
              <a:custGeom>
                <a:avLst/>
                <a:gdLst>
                  <a:gd name="connsiteX0" fmla="*/ 0 w 2386013"/>
                  <a:gd name="connsiteY0" fmla="*/ 273847 h 273847"/>
                  <a:gd name="connsiteX1" fmla="*/ 1193007 w 2386013"/>
                  <a:gd name="connsiteY1" fmla="*/ 3 h 273847"/>
                  <a:gd name="connsiteX2" fmla="*/ 2386013 w 2386013"/>
                  <a:gd name="connsiteY2" fmla="*/ 269084 h 27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013" h="273847">
                    <a:moveTo>
                      <a:pt x="0" y="273847"/>
                    </a:moveTo>
                    <a:cubicBezTo>
                      <a:pt x="397669" y="137322"/>
                      <a:pt x="795338" y="797"/>
                      <a:pt x="1193007" y="3"/>
                    </a:cubicBezTo>
                    <a:cubicBezTo>
                      <a:pt x="1590676" y="-791"/>
                      <a:pt x="1988344" y="134146"/>
                      <a:pt x="2386013" y="269084"/>
                    </a:cubicBezTo>
                  </a:path>
                </a:pathLst>
              </a:custGeom>
              <a:noFill/>
              <a:ln w="6350">
                <a:solidFill>
                  <a:schemeClr val="accent1">
                    <a:lumMod val="60000"/>
                    <a:lumOff val="40000"/>
                  </a:schemeClr>
                </a:solidFill>
                <a:tailEnd type="stealth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/>
                  <p:cNvSpPr/>
                  <p:nvPr/>
                </p:nvSpPr>
                <p:spPr>
                  <a:xfrm>
                    <a:off x="9274398" y="3140687"/>
                    <a:ext cx="4377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4398" y="3140687"/>
                    <a:ext cx="43770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64442" y="3229853"/>
                  <a:ext cx="349525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/>
                    <a:t> is computable in polynomial time</a:t>
                  </a: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442" y="3229853"/>
                  <a:ext cx="349525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547" t="-8197" r="-5292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112177" y="3519059"/>
            <a:ext cx="77606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NP = All languages where can </a:t>
            </a:r>
            <a:r>
              <a:rPr lang="en-US" sz="2000" u="sng"/>
              <a:t>verify</a:t>
            </a:r>
            <a:r>
              <a:rPr lang="en-US" sz="2000"/>
              <a:t> membership quickly</a:t>
            </a:r>
          </a:p>
          <a:p>
            <a:r>
              <a:rPr lang="en-US" sz="2000"/>
              <a:t>  P  = All languages where can  </a:t>
            </a:r>
            <a:r>
              <a:rPr lang="en-US" sz="2000" u="sng"/>
              <a:t>test</a:t>
            </a:r>
            <a:r>
              <a:rPr lang="en-US" sz="2000"/>
              <a:t>  membership quickly</a:t>
            </a:r>
          </a:p>
          <a:p>
            <a:pPr>
              <a:spcBef>
                <a:spcPts val="2400"/>
              </a:spcBef>
            </a:pP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P versus NP question:  Does P = NP?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64957" y="4045299"/>
            <a:ext cx="4696726" cy="1521307"/>
            <a:chOff x="5055225" y="4109361"/>
            <a:chExt cx="4696726" cy="1521307"/>
          </a:xfrm>
        </p:grpSpPr>
        <p:grpSp>
          <p:nvGrpSpPr>
            <p:cNvPr id="35" name="Group 34"/>
            <p:cNvGrpSpPr/>
            <p:nvPr/>
          </p:nvGrpSpPr>
          <p:grpSpPr>
            <a:xfrm>
              <a:off x="5055225" y="4423660"/>
              <a:ext cx="2084129" cy="1207008"/>
              <a:chOff x="9522655" y="2950464"/>
              <a:chExt cx="2084129" cy="1207008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9589359" y="3157728"/>
                <a:ext cx="975360" cy="792480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9522655" y="2950464"/>
                <a:ext cx="2084129" cy="120700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0814683" y="3323135"/>
                <a:ext cx="542136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NP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9905357" y="3323135"/>
                <a:ext cx="343363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8022696" y="4423659"/>
              <a:ext cx="1729255" cy="1207008"/>
              <a:chOff x="9522655" y="2950464"/>
              <a:chExt cx="2084129" cy="1207008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9522655" y="2950464"/>
                <a:ext cx="2084129" cy="120700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0009514" y="3323135"/>
                <a:ext cx="1196275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 = NP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74761" y="4109361"/>
              <a:ext cx="445956" cy="76944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0525" y="5028537"/>
                <a:ext cx="786228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/>
                  <a:t> is a satisfiable Boolean formula}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b="1"/>
                  <a:t>Cook-Levin Theorem: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/>
                  <a:t> P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 P = NP </a:t>
                </a:r>
              </a:p>
              <a:p>
                <a:r>
                  <a:rPr lang="en-US" b="1"/>
                  <a:t>Proof plan:  </a:t>
                </a:r>
                <a:r>
                  <a:rPr lang="en-US"/>
                  <a:t>Show that every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dirty="0"/>
                      <m:t>NP</m:t>
                    </m:r>
                  </m:oMath>
                </a14:m>
                <a:r>
                  <a:rPr lang="en-US"/>
                  <a:t>  is polynomial time reducible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/>
                  <a:t>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5" y="5028537"/>
                <a:ext cx="7862281" cy="1077218"/>
              </a:xfrm>
              <a:prstGeom prst="rect">
                <a:avLst/>
              </a:prstGeom>
              <a:blipFill>
                <a:blip r:embed="rId7"/>
                <a:stretch>
                  <a:fillRect l="-620" t="-3390" b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7276" y="0"/>
                <a:ext cx="77917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4000" 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Example: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𝐶𝐿𝐼𝑄𝑈𝐸</m:t>
                    </m:r>
                  </m:oMath>
                </a14:m>
                <a:endParaRPr lang="en-US" sz="40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76" y="0"/>
                <a:ext cx="779176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8615" y="1257938"/>
                <a:ext cx="87329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+mj-lt"/>
                  </a:rPr>
                  <a:t>Defn: </a:t>
                </a:r>
                <a:r>
                  <a:rPr lang="en-US" sz="2400">
                    <a:latin typeface="+mj-lt"/>
                  </a:rPr>
                  <a:t> A Boolean formula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>
                    <a:latin typeface="+mj-lt"/>
                  </a:rPr>
                  <a:t> is in </a:t>
                </a:r>
                <a:r>
                  <a:rPr lang="en-US" sz="2400" u="sng">
                    <a:latin typeface="+mj-lt"/>
                  </a:rPr>
                  <a:t>Conjunctive Normal Form</a:t>
                </a:r>
                <a:r>
                  <a:rPr lang="en-US" sz="2400">
                    <a:latin typeface="+mj-lt"/>
                  </a:rPr>
                  <a:t> (CNF) if it has the form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ba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ba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∧⋯∧ (</m:t>
                    </m:r>
                    <m:bar>
                      <m:barPr>
                        <m:pos m:val="to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ba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∨</m:t>
                    </m:r>
                    <m:bar>
                      <m:barPr>
                        <m:pos m:val="to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ba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1257938"/>
                <a:ext cx="8732985" cy="830997"/>
              </a:xfrm>
              <a:prstGeom prst="rect">
                <a:avLst/>
              </a:prstGeom>
              <a:blipFill>
                <a:blip r:embed="rId3"/>
                <a:stretch>
                  <a:fillRect l="-1047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8615" y="3081264"/>
                <a:ext cx="8863083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+mj-lt"/>
                  </a:rPr>
                  <a:t>Literal:  </a:t>
                </a:r>
                <a:r>
                  <a:rPr lang="en-US" sz="2000">
                    <a:latin typeface="+mj-lt"/>
                  </a:rPr>
                  <a:t>a variable or a negated variable</a:t>
                </a:r>
              </a:p>
              <a:p>
                <a:r>
                  <a:rPr lang="en-US" sz="2000" b="1">
                    <a:latin typeface="+mj-lt"/>
                  </a:rPr>
                  <a:t>Clause:  </a:t>
                </a:r>
                <a:r>
                  <a:rPr lang="en-US" sz="2000">
                    <a:latin typeface="+mj-lt"/>
                  </a:rPr>
                  <a:t>an OR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2000">
                    <a:latin typeface="+mj-lt"/>
                  </a:rPr>
                  <a:t>) of literals.</a:t>
                </a:r>
              </a:p>
              <a:p>
                <a:r>
                  <a:rPr lang="en-US" sz="2000" b="1">
                    <a:latin typeface="+mj-lt"/>
                  </a:rPr>
                  <a:t>CNF:  </a:t>
                </a:r>
                <a:r>
                  <a:rPr lang="en-US" sz="2000">
                    <a:latin typeface="+mj-lt"/>
                  </a:rPr>
                  <a:t>an AND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000">
                    <a:latin typeface="+mj-lt"/>
                  </a:rPr>
                  <a:t>) of clauses.</a:t>
                </a:r>
              </a:p>
              <a:p>
                <a:r>
                  <a:rPr lang="en-US" sz="2000" b="1">
                    <a:latin typeface="+mj-lt"/>
                  </a:rPr>
                  <a:t>3CNF:  </a:t>
                </a:r>
                <a:r>
                  <a:rPr lang="en-US" sz="2000">
                    <a:latin typeface="+mj-lt"/>
                  </a:rPr>
                  <a:t>a CNF with exactly 3 literals in each clause.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</a:rPr>
                  <a:t>is a satisfiable 3CNF formula}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latin typeface="+mj-lt"/>
                  </a:rPr>
                  <a:t>Defn:  </a:t>
                </a:r>
                <a:r>
                  <a:rPr lang="en-US" sz="2000">
                    <a:latin typeface="+mj-lt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000" b="0" i="1" u="sng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u="sng">
                    <a:latin typeface="+mj-lt"/>
                  </a:rPr>
                  <a:t>-clique</a:t>
                </a:r>
                <a:r>
                  <a:rPr lang="en-US" sz="2000">
                    <a:latin typeface="+mj-lt"/>
                  </a:rPr>
                  <a:t> in a graph is a subset of </a:t>
                </a:r>
                <a:r>
                  <a:rPr lang="en-US" sz="20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en-US" sz="2000">
                    <a:latin typeface="+mj-lt"/>
                  </a:rPr>
                  <a:t>  nodes all directly connected by edges.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𝐶𝐿𝐼𝑄𝑈𝐸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</a:rPr>
                  <a:t>graph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</a:rPr>
                  <a:t> contains 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</a:rPr>
                  <a:t>-clique}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>
                    <a:latin typeface="+mj-lt"/>
                  </a:rPr>
                  <a:t>Will show: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𝑆𝐴𝑇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𝐶𝐿𝐼𝑄𝑈𝐸</m:t>
                    </m:r>
                  </m:oMath>
                </a14:m>
                <a:endParaRPr lang="en-US" sz="200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3081264"/>
                <a:ext cx="8863083" cy="2985433"/>
              </a:xfrm>
              <a:prstGeom prst="rect">
                <a:avLst/>
              </a:prstGeom>
              <a:blipFill>
                <a:blip r:embed="rId4"/>
                <a:stretch>
                  <a:fillRect l="-688" t="-1020" b="-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467100" y="2015607"/>
            <a:ext cx="1291682" cy="992712"/>
            <a:chOff x="3467100" y="2015607"/>
            <a:chExt cx="1291682" cy="99271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467100" y="2015607"/>
              <a:ext cx="569371" cy="67185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39633" y="2015607"/>
              <a:ext cx="336550" cy="667373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550820" y="2015607"/>
              <a:ext cx="207962" cy="667373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939633" y="2638987"/>
              <a:ext cx="8191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+mj-lt"/>
                </a:rPr>
                <a:t>literals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33133" y="2015608"/>
            <a:ext cx="3613149" cy="586802"/>
            <a:chOff x="2733133" y="2015608"/>
            <a:chExt cx="3613149" cy="586802"/>
          </a:xfrm>
        </p:grpSpPr>
        <p:sp>
          <p:nvSpPr>
            <p:cNvPr id="17" name="Right Brace 16"/>
            <p:cNvSpPr/>
            <p:nvPr/>
          </p:nvSpPr>
          <p:spPr>
            <a:xfrm rot="5400000">
              <a:off x="3303880" y="1444861"/>
              <a:ext cx="180894" cy="1322388"/>
            </a:xfrm>
            <a:prstGeom prst="rightBrace">
              <a:avLst>
                <a:gd name="adj1" fmla="val 39926"/>
                <a:gd name="adj2" fmla="val 68229"/>
              </a:avLst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Brace 17"/>
            <p:cNvSpPr/>
            <p:nvPr/>
          </p:nvSpPr>
          <p:spPr>
            <a:xfrm rot="5400000">
              <a:off x="5374773" y="1224992"/>
              <a:ext cx="180894" cy="1762125"/>
            </a:xfrm>
            <a:prstGeom prst="rightBrace">
              <a:avLst>
                <a:gd name="adj1" fmla="val 39926"/>
                <a:gd name="adj2" fmla="val 44085"/>
              </a:avLst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4233" y="2233078"/>
              <a:ext cx="8191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+mj-lt"/>
                </a:rPr>
                <a:t>clause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07747" y="2210389"/>
              <a:ext cx="8191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+mj-lt"/>
                </a:rPr>
                <a:t>clause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77534" y="4514922"/>
            <a:ext cx="2072788" cy="1681161"/>
            <a:chOff x="9377534" y="4514922"/>
            <a:chExt cx="2072788" cy="1681161"/>
          </a:xfrm>
        </p:grpSpPr>
        <p:grpSp>
          <p:nvGrpSpPr>
            <p:cNvPr id="110" name="Group 109"/>
            <p:cNvGrpSpPr/>
            <p:nvPr/>
          </p:nvGrpSpPr>
          <p:grpSpPr>
            <a:xfrm>
              <a:off x="9377534" y="4514922"/>
              <a:ext cx="843501" cy="735512"/>
              <a:chOff x="9377534" y="4514922"/>
              <a:chExt cx="843501" cy="735512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9475662" y="4514922"/>
                <a:ext cx="603006" cy="414628"/>
                <a:chOff x="9475662" y="4716966"/>
                <a:chExt cx="603006" cy="414628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9725547" y="4716966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9475662" y="5021766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968839" y="5021766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>
                  <a:stCxn id="24" idx="3"/>
                  <a:endCxn id="25" idx="7"/>
                </p:cNvCxnSpPr>
                <p:nvPr/>
              </p:nvCxnSpPr>
              <p:spPr>
                <a:xfrm flipH="1">
                  <a:off x="9569407" y="4810710"/>
                  <a:ext cx="172224" cy="2271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>
                  <a:stCxn id="24" idx="5"/>
                  <a:endCxn id="26" idx="1"/>
                </p:cNvCxnSpPr>
                <p:nvPr/>
              </p:nvCxnSpPr>
              <p:spPr>
                <a:xfrm>
                  <a:off x="9819292" y="4810710"/>
                  <a:ext cx="165631" cy="2271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>
                  <a:stCxn id="26" idx="2"/>
                  <a:endCxn id="25" idx="6"/>
                </p:cNvCxnSpPr>
                <p:nvPr/>
              </p:nvCxnSpPr>
              <p:spPr>
                <a:xfrm flipH="1">
                  <a:off x="9585491" y="5076680"/>
                  <a:ext cx="383348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2" name="Rectangle 101"/>
              <p:cNvSpPr/>
              <p:nvPr/>
            </p:nvSpPr>
            <p:spPr>
              <a:xfrm>
                <a:off x="9377534" y="4911880"/>
                <a:ext cx="84350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+mj-lt"/>
                  </a:rPr>
                  <a:t>3-clique</a:t>
                </a: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9377534" y="5424052"/>
              <a:ext cx="843501" cy="772031"/>
              <a:chOff x="9377534" y="5424052"/>
              <a:chExt cx="843501" cy="772031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9475662" y="5424052"/>
                <a:ext cx="607642" cy="426970"/>
                <a:chOff x="9475662" y="5424052"/>
                <a:chExt cx="607642" cy="42697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9477302" y="5424052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9973475" y="5424846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9475662" y="5741194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9968839" y="5741194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Connector 43"/>
                <p:cNvCxnSpPr>
                  <a:stCxn id="27" idx="6"/>
                  <a:endCxn id="28" idx="2"/>
                </p:cNvCxnSpPr>
                <p:nvPr/>
              </p:nvCxnSpPr>
              <p:spPr>
                <a:xfrm>
                  <a:off x="9587131" y="5478966"/>
                  <a:ext cx="386344" cy="79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29" idx="6"/>
                  <a:endCxn id="30" idx="2"/>
                </p:cNvCxnSpPr>
                <p:nvPr/>
              </p:nvCxnSpPr>
              <p:spPr>
                <a:xfrm>
                  <a:off x="9585491" y="5796108"/>
                  <a:ext cx="383348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>
                  <a:stCxn id="27" idx="4"/>
                  <a:endCxn id="29" idx="0"/>
                </p:cNvCxnSpPr>
                <p:nvPr/>
              </p:nvCxnSpPr>
              <p:spPr>
                <a:xfrm flipH="1">
                  <a:off x="9530577" y="5533880"/>
                  <a:ext cx="1640" cy="20731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>
                  <a:stCxn id="28" idx="4"/>
                  <a:endCxn id="30" idx="0"/>
                </p:cNvCxnSpPr>
                <p:nvPr/>
              </p:nvCxnSpPr>
              <p:spPr>
                <a:xfrm flipH="1">
                  <a:off x="10023754" y="5534674"/>
                  <a:ext cx="4636" cy="20652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>
                  <a:stCxn id="27" idx="5"/>
                  <a:endCxn id="30" idx="1"/>
                </p:cNvCxnSpPr>
                <p:nvPr/>
              </p:nvCxnSpPr>
              <p:spPr>
                <a:xfrm>
                  <a:off x="9571047" y="5517796"/>
                  <a:ext cx="413876" cy="23948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>
                  <a:stCxn id="28" idx="3"/>
                  <a:endCxn id="29" idx="7"/>
                </p:cNvCxnSpPr>
                <p:nvPr/>
              </p:nvCxnSpPr>
              <p:spPr>
                <a:xfrm flipH="1">
                  <a:off x="9569407" y="5518590"/>
                  <a:ext cx="420152" cy="2386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Rectangle 105"/>
              <p:cNvSpPr/>
              <p:nvPr/>
            </p:nvSpPr>
            <p:spPr>
              <a:xfrm>
                <a:off x="9377534" y="5857529"/>
                <a:ext cx="84350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+mj-lt"/>
                  </a:rPr>
                  <a:t>4-clique</a:t>
                </a: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10606821" y="5074947"/>
              <a:ext cx="843501" cy="1121136"/>
              <a:chOff x="10606821" y="5074947"/>
              <a:chExt cx="843501" cy="1121136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10621343" y="5074947"/>
                <a:ext cx="805485" cy="776075"/>
                <a:chOff x="10559301" y="5076680"/>
                <a:chExt cx="805485" cy="776075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10908882" y="5076680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134419" y="5741194"/>
                  <a:ext cx="120538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696157" y="5742927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1254957" y="5369138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0559301" y="5369138"/>
                  <a:ext cx="109829" cy="1098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stCxn id="35" idx="4"/>
                  <a:endCxn id="33" idx="1"/>
                </p:cNvCxnSpPr>
                <p:nvPr/>
              </p:nvCxnSpPr>
              <p:spPr>
                <a:xfrm>
                  <a:off x="10614216" y="5478966"/>
                  <a:ext cx="98025" cy="28004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>
                  <a:stCxn id="34" idx="4"/>
                  <a:endCxn id="32" idx="7"/>
                </p:cNvCxnSpPr>
                <p:nvPr/>
              </p:nvCxnSpPr>
              <p:spPr>
                <a:xfrm flipH="1">
                  <a:off x="11237305" y="5478966"/>
                  <a:ext cx="72567" cy="27831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stCxn id="32" idx="2"/>
                  <a:endCxn id="33" idx="6"/>
                </p:cNvCxnSpPr>
                <p:nvPr/>
              </p:nvCxnSpPr>
              <p:spPr>
                <a:xfrm flipH="1">
                  <a:off x="10805986" y="5796108"/>
                  <a:ext cx="328433" cy="17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>
                  <a:stCxn id="34" idx="1"/>
                  <a:endCxn id="31" idx="6"/>
                </p:cNvCxnSpPr>
                <p:nvPr/>
              </p:nvCxnSpPr>
              <p:spPr>
                <a:xfrm flipH="1" flipV="1">
                  <a:off x="11018711" y="5131594"/>
                  <a:ext cx="252330" cy="25362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31" idx="2"/>
                  <a:endCxn id="35" idx="7"/>
                </p:cNvCxnSpPr>
                <p:nvPr/>
              </p:nvCxnSpPr>
              <p:spPr>
                <a:xfrm flipH="1">
                  <a:off x="10653046" y="5131594"/>
                  <a:ext cx="255836" cy="25362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>
                  <a:stCxn id="31" idx="3"/>
                  <a:endCxn id="33" idx="0"/>
                </p:cNvCxnSpPr>
                <p:nvPr/>
              </p:nvCxnSpPr>
              <p:spPr>
                <a:xfrm flipH="1">
                  <a:off x="10751072" y="5170424"/>
                  <a:ext cx="173894" cy="57250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stCxn id="31" idx="5"/>
                  <a:endCxn id="32" idx="0"/>
                </p:cNvCxnSpPr>
                <p:nvPr/>
              </p:nvCxnSpPr>
              <p:spPr>
                <a:xfrm>
                  <a:off x="11002627" y="5170424"/>
                  <a:ext cx="192061" cy="57077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>
                  <a:stCxn id="34" idx="2"/>
                  <a:endCxn id="35" idx="6"/>
                </p:cNvCxnSpPr>
                <p:nvPr/>
              </p:nvCxnSpPr>
              <p:spPr>
                <a:xfrm flipH="1">
                  <a:off x="10669130" y="5424052"/>
                  <a:ext cx="58582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>
                  <a:stCxn id="32" idx="1"/>
                  <a:endCxn id="35" idx="5"/>
                </p:cNvCxnSpPr>
                <p:nvPr/>
              </p:nvCxnSpPr>
              <p:spPr>
                <a:xfrm flipH="1" flipV="1">
                  <a:off x="10653046" y="5462882"/>
                  <a:ext cx="499025" cy="29439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>
                  <a:stCxn id="34" idx="3"/>
                  <a:endCxn id="33" idx="7"/>
                </p:cNvCxnSpPr>
                <p:nvPr/>
              </p:nvCxnSpPr>
              <p:spPr>
                <a:xfrm flipH="1">
                  <a:off x="10789902" y="5462882"/>
                  <a:ext cx="481139" cy="29612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Rectangle 106"/>
              <p:cNvSpPr/>
              <p:nvPr/>
            </p:nvSpPr>
            <p:spPr>
              <a:xfrm>
                <a:off x="10606821" y="5857529"/>
                <a:ext cx="84350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+mj-lt"/>
                  </a:rPr>
                  <a:t>5-clique</a:t>
                </a:r>
              </a:p>
            </p:txBody>
          </p:sp>
        </p:grpSp>
      </p:grpSp>
      <p:sp>
        <p:nvSpPr>
          <p:cNvPr id="54" name="Isosceles Triangle 53"/>
          <p:cNvSpPr/>
          <p:nvPr/>
        </p:nvSpPr>
        <p:spPr>
          <a:xfrm rot="8089703">
            <a:off x="12005555" y="676303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5754" y="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Quick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617" y="1363579"/>
                <a:ext cx="10838874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Defn:  </a:t>
                </a: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TIME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some deterministic 1-tape TM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decides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b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                                            and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runs in time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/>
              </a:p>
              <a:p>
                <a:r>
                  <a:rPr lang="en-US" sz="24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Defn:   </a:t>
                </a: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en-US" sz="24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</a:rPr>
                          <m:t>TIME</m:t>
                        </m:r>
                        <m:r>
                          <a:rPr lang="en-US" sz="24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sz="24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polynomial time decidable languages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𝑃𝐴𝑇𝐻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/>
                  <a:t> is a directed graph with a path from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/>
                  <a:t>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/>
              </a:p>
              <a:p>
                <a:r>
                  <a:rPr lang="en-US" sz="2400" b="1"/>
                  <a:t>Theorem: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𝑃𝐴𝑇𝐻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400" dirty="0"/>
                      <m:t>P</m:t>
                    </m:r>
                  </m:oMath>
                </a14:m>
                <a:endParaRPr lang="en-US" sz="2400"/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𝐻𝐴𝑀𝑃𝐴𝑇𝐻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/>
                  <a:t> is a directed graph with a path from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/>
                  <a:t>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/>
                  <a:t> </a:t>
                </a:r>
                <a:br>
                  <a:rPr lang="en-US" sz="2400"/>
                </a:br>
                <a:r>
                  <a:rPr lang="en-US" sz="2400"/>
                  <a:t>                                             that goes through every node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en-US" sz="2400" b="1"/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𝐻𝐴𝑀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𝑃𝐴𝑇𝐻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400" dirty="0"/>
                      <m:t>P</m:t>
                    </m:r>
                  </m:oMath>
                </a14:m>
                <a:r>
                  <a:rPr lang="en-US" sz="2400"/>
                  <a:t> ?  Unsolved Problem</a:t>
                </a:r>
              </a:p>
              <a:p>
                <a:r>
                  <a:rPr lang="en-US" sz="2400"/>
                  <a:t>[connection to factoring]</a:t>
                </a:r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1363579"/>
                <a:ext cx="10838874" cy="4724370"/>
              </a:xfrm>
              <a:prstGeom prst="rect">
                <a:avLst/>
              </a:prstGeom>
              <a:blipFill>
                <a:blip r:embed="rId2"/>
                <a:stretch>
                  <a:fillRect l="-844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310121" y="3725764"/>
            <a:ext cx="2561016" cy="1441579"/>
            <a:chOff x="9058518" y="3034727"/>
            <a:chExt cx="2561016" cy="1441579"/>
          </a:xfrm>
        </p:grpSpPr>
        <p:sp>
          <p:nvSpPr>
            <p:cNvPr id="6" name="Freeform 5"/>
            <p:cNvSpPr/>
            <p:nvPr/>
          </p:nvSpPr>
          <p:spPr>
            <a:xfrm rot="894480">
              <a:off x="9112716" y="3054302"/>
              <a:ext cx="2506818" cy="1422004"/>
            </a:xfrm>
            <a:custGeom>
              <a:avLst/>
              <a:gdLst>
                <a:gd name="connsiteX0" fmla="*/ 2620681 w 4480938"/>
                <a:gd name="connsiteY0" fmla="*/ 170606 h 2541833"/>
                <a:gd name="connsiteX1" fmla="*/ 1438652 w 4480938"/>
                <a:gd name="connsiteY1" fmla="*/ 739318 h 2541833"/>
                <a:gd name="connsiteX2" fmla="*/ 356984 w 4480938"/>
                <a:gd name="connsiteY2" fmla="*/ 1051552 h 2541833"/>
                <a:gd name="connsiteX3" fmla="*/ 156262 w 4480938"/>
                <a:gd name="connsiteY3" fmla="*/ 2133221 h 2541833"/>
                <a:gd name="connsiteX4" fmla="*/ 2520320 w 4480938"/>
                <a:gd name="connsiteY4" fmla="*/ 2501211 h 2541833"/>
                <a:gd name="connsiteX5" fmla="*/ 4349120 w 4480938"/>
                <a:gd name="connsiteY5" fmla="*/ 1263425 h 2541833"/>
                <a:gd name="connsiteX6" fmla="*/ 4148398 w 4480938"/>
                <a:gd name="connsiteY6" fmla="*/ 81396 h 2541833"/>
                <a:gd name="connsiteX7" fmla="*/ 2620681 w 4480938"/>
                <a:gd name="connsiteY7" fmla="*/ 170606 h 254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80938" h="2541833">
                  <a:moveTo>
                    <a:pt x="2620681" y="170606"/>
                  </a:moveTo>
                  <a:cubicBezTo>
                    <a:pt x="2169057" y="280260"/>
                    <a:pt x="1815935" y="592494"/>
                    <a:pt x="1438652" y="739318"/>
                  </a:cubicBezTo>
                  <a:cubicBezTo>
                    <a:pt x="1061369" y="886142"/>
                    <a:pt x="570716" y="819235"/>
                    <a:pt x="356984" y="1051552"/>
                  </a:cubicBezTo>
                  <a:cubicBezTo>
                    <a:pt x="143252" y="1283869"/>
                    <a:pt x="-204294" y="1891611"/>
                    <a:pt x="156262" y="2133221"/>
                  </a:cubicBezTo>
                  <a:cubicBezTo>
                    <a:pt x="516818" y="2374831"/>
                    <a:pt x="1821510" y="2646177"/>
                    <a:pt x="2520320" y="2501211"/>
                  </a:cubicBezTo>
                  <a:cubicBezTo>
                    <a:pt x="3219130" y="2356245"/>
                    <a:pt x="4077774" y="1666728"/>
                    <a:pt x="4349120" y="1263425"/>
                  </a:cubicBezTo>
                  <a:cubicBezTo>
                    <a:pt x="4620466" y="860123"/>
                    <a:pt x="4432754" y="261674"/>
                    <a:pt x="4148398" y="81396"/>
                  </a:cubicBezTo>
                  <a:cubicBezTo>
                    <a:pt x="3864042" y="-98882"/>
                    <a:pt x="3072305" y="60952"/>
                    <a:pt x="2620681" y="17060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894480">
              <a:off x="9372639" y="3753340"/>
              <a:ext cx="70866" cy="759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894480">
              <a:off x="11150134" y="3858508"/>
              <a:ext cx="70406" cy="7119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211714" y="3404926"/>
                  <a:ext cx="3497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1714" y="3404926"/>
                  <a:ext cx="34971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061223" y="3514075"/>
                  <a:ext cx="33457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1223" y="3514075"/>
                  <a:ext cx="33457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9058518" y="3034727"/>
                  <a:ext cx="3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518" y="3034727"/>
                  <a:ext cx="39356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Freeform 11"/>
            <p:cNvSpPr/>
            <p:nvPr/>
          </p:nvSpPr>
          <p:spPr>
            <a:xfrm>
              <a:off x="9400280" y="3362320"/>
              <a:ext cx="1115245" cy="1017251"/>
            </a:xfrm>
            <a:custGeom>
              <a:avLst/>
              <a:gdLst>
                <a:gd name="connsiteX0" fmla="*/ 5658 w 1115245"/>
                <a:gd name="connsiteY0" fmla="*/ 466730 h 1017251"/>
                <a:gd name="connsiteX1" fmla="*/ 10420 w 1115245"/>
                <a:gd name="connsiteY1" fmla="*/ 642943 h 1017251"/>
                <a:gd name="connsiteX2" fmla="*/ 100908 w 1115245"/>
                <a:gd name="connsiteY2" fmla="*/ 652468 h 1017251"/>
                <a:gd name="connsiteX3" fmla="*/ 134245 w 1115245"/>
                <a:gd name="connsiteY3" fmla="*/ 85730 h 1017251"/>
                <a:gd name="connsiteX4" fmla="*/ 234258 w 1115245"/>
                <a:gd name="connsiteY4" fmla="*/ 80968 h 1017251"/>
                <a:gd name="connsiteX5" fmla="*/ 224733 w 1115245"/>
                <a:gd name="connsiteY5" fmla="*/ 700093 h 1017251"/>
                <a:gd name="connsiteX6" fmla="*/ 315220 w 1115245"/>
                <a:gd name="connsiteY6" fmla="*/ 714380 h 1017251"/>
                <a:gd name="connsiteX7" fmla="*/ 343795 w 1115245"/>
                <a:gd name="connsiteY7" fmla="*/ 109543 h 1017251"/>
                <a:gd name="connsiteX8" fmla="*/ 448570 w 1115245"/>
                <a:gd name="connsiteY8" fmla="*/ 114305 h 1017251"/>
                <a:gd name="connsiteX9" fmla="*/ 424758 w 1115245"/>
                <a:gd name="connsiteY9" fmla="*/ 804868 h 1017251"/>
                <a:gd name="connsiteX10" fmla="*/ 529533 w 1115245"/>
                <a:gd name="connsiteY10" fmla="*/ 823918 h 1017251"/>
                <a:gd name="connsiteX11" fmla="*/ 553345 w 1115245"/>
                <a:gd name="connsiteY11" fmla="*/ 138118 h 1017251"/>
                <a:gd name="connsiteX12" fmla="*/ 658120 w 1115245"/>
                <a:gd name="connsiteY12" fmla="*/ 142880 h 1017251"/>
                <a:gd name="connsiteX13" fmla="*/ 639070 w 1115245"/>
                <a:gd name="connsiteY13" fmla="*/ 876305 h 1017251"/>
                <a:gd name="connsiteX14" fmla="*/ 734320 w 1115245"/>
                <a:gd name="connsiteY14" fmla="*/ 876305 h 1017251"/>
                <a:gd name="connsiteX15" fmla="*/ 762895 w 1115245"/>
                <a:gd name="connsiteY15" fmla="*/ 138118 h 1017251"/>
                <a:gd name="connsiteX16" fmla="*/ 862908 w 1115245"/>
                <a:gd name="connsiteY16" fmla="*/ 133355 h 1017251"/>
                <a:gd name="connsiteX17" fmla="*/ 853383 w 1115245"/>
                <a:gd name="connsiteY17" fmla="*/ 904880 h 1017251"/>
                <a:gd name="connsiteX18" fmla="*/ 958158 w 1115245"/>
                <a:gd name="connsiteY18" fmla="*/ 923930 h 1017251"/>
                <a:gd name="connsiteX19" fmla="*/ 991495 w 1115245"/>
                <a:gd name="connsiteY19" fmla="*/ 61918 h 1017251"/>
                <a:gd name="connsiteX20" fmla="*/ 1101033 w 1115245"/>
                <a:gd name="connsiteY20" fmla="*/ 95255 h 1017251"/>
                <a:gd name="connsiteX21" fmla="*/ 1110558 w 1115245"/>
                <a:gd name="connsiteY21" fmla="*/ 309568 h 101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15245" h="1017251">
                  <a:moveTo>
                    <a:pt x="5658" y="466730"/>
                  </a:moveTo>
                  <a:cubicBezTo>
                    <a:pt x="101" y="539358"/>
                    <a:pt x="-5455" y="611987"/>
                    <a:pt x="10420" y="642943"/>
                  </a:cubicBezTo>
                  <a:cubicBezTo>
                    <a:pt x="26295" y="673899"/>
                    <a:pt x="80271" y="745337"/>
                    <a:pt x="100908" y="652468"/>
                  </a:cubicBezTo>
                  <a:cubicBezTo>
                    <a:pt x="121546" y="559599"/>
                    <a:pt x="112020" y="180980"/>
                    <a:pt x="134245" y="85730"/>
                  </a:cubicBezTo>
                  <a:cubicBezTo>
                    <a:pt x="156470" y="-9520"/>
                    <a:pt x="219177" y="-21426"/>
                    <a:pt x="234258" y="80968"/>
                  </a:cubicBezTo>
                  <a:cubicBezTo>
                    <a:pt x="249339" y="183362"/>
                    <a:pt x="211239" y="594524"/>
                    <a:pt x="224733" y="700093"/>
                  </a:cubicBezTo>
                  <a:cubicBezTo>
                    <a:pt x="238227" y="805662"/>
                    <a:pt x="295376" y="812805"/>
                    <a:pt x="315220" y="714380"/>
                  </a:cubicBezTo>
                  <a:cubicBezTo>
                    <a:pt x="335064" y="615955"/>
                    <a:pt x="321570" y="209555"/>
                    <a:pt x="343795" y="109543"/>
                  </a:cubicBezTo>
                  <a:cubicBezTo>
                    <a:pt x="366020" y="9531"/>
                    <a:pt x="435076" y="-1582"/>
                    <a:pt x="448570" y="114305"/>
                  </a:cubicBezTo>
                  <a:cubicBezTo>
                    <a:pt x="462064" y="230192"/>
                    <a:pt x="411264" y="686599"/>
                    <a:pt x="424758" y="804868"/>
                  </a:cubicBezTo>
                  <a:cubicBezTo>
                    <a:pt x="438252" y="923137"/>
                    <a:pt x="508102" y="935043"/>
                    <a:pt x="529533" y="823918"/>
                  </a:cubicBezTo>
                  <a:cubicBezTo>
                    <a:pt x="550964" y="712793"/>
                    <a:pt x="531914" y="251624"/>
                    <a:pt x="553345" y="138118"/>
                  </a:cubicBezTo>
                  <a:cubicBezTo>
                    <a:pt x="574776" y="24612"/>
                    <a:pt x="643833" y="19849"/>
                    <a:pt x="658120" y="142880"/>
                  </a:cubicBezTo>
                  <a:cubicBezTo>
                    <a:pt x="672407" y="265911"/>
                    <a:pt x="626370" y="754068"/>
                    <a:pt x="639070" y="876305"/>
                  </a:cubicBezTo>
                  <a:cubicBezTo>
                    <a:pt x="651770" y="998542"/>
                    <a:pt x="713683" y="999336"/>
                    <a:pt x="734320" y="876305"/>
                  </a:cubicBezTo>
                  <a:cubicBezTo>
                    <a:pt x="754957" y="753274"/>
                    <a:pt x="741464" y="261943"/>
                    <a:pt x="762895" y="138118"/>
                  </a:cubicBezTo>
                  <a:cubicBezTo>
                    <a:pt x="784326" y="14293"/>
                    <a:pt x="847827" y="5561"/>
                    <a:pt x="862908" y="133355"/>
                  </a:cubicBezTo>
                  <a:cubicBezTo>
                    <a:pt x="877989" y="261149"/>
                    <a:pt x="837508" y="773118"/>
                    <a:pt x="853383" y="904880"/>
                  </a:cubicBezTo>
                  <a:cubicBezTo>
                    <a:pt x="869258" y="1036642"/>
                    <a:pt x="935139" y="1064424"/>
                    <a:pt x="958158" y="923930"/>
                  </a:cubicBezTo>
                  <a:cubicBezTo>
                    <a:pt x="981177" y="783436"/>
                    <a:pt x="967683" y="200030"/>
                    <a:pt x="991495" y="61918"/>
                  </a:cubicBezTo>
                  <a:cubicBezTo>
                    <a:pt x="1015307" y="-76194"/>
                    <a:pt x="1081189" y="53980"/>
                    <a:pt x="1101033" y="95255"/>
                  </a:cubicBezTo>
                  <a:cubicBezTo>
                    <a:pt x="1120877" y="136530"/>
                    <a:pt x="1115717" y="223049"/>
                    <a:pt x="1110558" y="309568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  <a:tailEnd type="triangle" w="sm" len="sm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617076" y="4852200"/>
            <a:ext cx="2412124" cy="43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7276" y="0"/>
                <a:ext cx="77917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𝑆𝐴𝑇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𝐶𝐿𝐼𝑄𝑈𝐸</m:t>
                      </m:r>
                    </m:oMath>
                  </m:oMathPara>
                </a14:m>
                <a:endParaRPr lang="en-US" sz="40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76" y="0"/>
                <a:ext cx="779176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8615" y="2992244"/>
                <a:ext cx="10891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=  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ba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ba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∧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ba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⋯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bar>
                      </m:e>
                    </m:d>
                  </m:oMath>
                </a14:m>
                <a:r>
                  <a:rPr lang="en-US" sz="280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2992244"/>
                <a:ext cx="1089198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8615" y="1312500"/>
                <a:ext cx="8863083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+mj-lt"/>
                  </a:rPr>
                  <a:t>Theorem: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𝑆𝐴𝑇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𝐶𝐿𝐼𝑄𝑈𝐸</m:t>
                    </m:r>
                  </m:oMath>
                </a14:m>
                <a:endParaRPr lang="en-US" sz="2400">
                  <a:latin typeface="+mj-lt"/>
                </a:endParaRPr>
              </a:p>
              <a:p>
                <a:r>
                  <a:rPr lang="en-US" sz="2000"/>
                  <a:t>Proof:  Give polynomial-time reduction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/>
                  <a:t> that maps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/>
                  <a:t> </a:t>
                </a:r>
                <a:br>
                  <a:rPr lang="en-US" sz="2000"/>
                </a:br>
                <a:r>
                  <a:rPr lang="en-US" sz="2000"/>
                  <a:t>where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 is satisfiable iff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/>
                  <a:t> has a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/>
                  <a:t>-clique.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 satisfying assignment to a CNF formula has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1 true literal in each clause.</a:t>
                </a:r>
                <a:endParaRPr lang="en-US" sz="200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1312500"/>
                <a:ext cx="8863083" cy="1538883"/>
              </a:xfrm>
              <a:prstGeom prst="rect">
                <a:avLst/>
              </a:prstGeom>
              <a:blipFill>
                <a:blip r:embed="rId4"/>
                <a:stretch>
                  <a:fillRect l="-1032" t="-3162" b="-5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5929" y="4227801"/>
                <a:ext cx="545983" cy="138499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800" i="1">
                  <a:latin typeface="Cambria Math" panose="02040503050406030204" pitchFamily="18" charset="0"/>
                </a:endParaRPr>
              </a:p>
              <a:p>
                <a:endParaRPr lang="en-US" sz="28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29" y="4227801"/>
                <a:ext cx="545983" cy="1384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/>
          <p:cNvGrpSpPr/>
          <p:nvPr/>
        </p:nvGrpSpPr>
        <p:grpSpPr>
          <a:xfrm>
            <a:off x="143709" y="3553565"/>
            <a:ext cx="370935" cy="588686"/>
            <a:chOff x="143709" y="3610714"/>
            <a:chExt cx="370935" cy="63994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68921" y="3610714"/>
              <a:ext cx="0" cy="63994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43709" y="3699310"/>
                  <a:ext cx="370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09" y="3699310"/>
                  <a:ext cx="370935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" name="Group 122"/>
          <p:cNvGrpSpPr/>
          <p:nvPr/>
        </p:nvGrpSpPr>
        <p:grpSpPr>
          <a:xfrm>
            <a:off x="1737734" y="4199400"/>
            <a:ext cx="1074435" cy="405713"/>
            <a:chOff x="1737734" y="4199400"/>
            <a:chExt cx="1074435" cy="405713"/>
          </a:xfrm>
        </p:grpSpPr>
        <p:cxnSp>
          <p:nvCxnSpPr>
            <p:cNvPr id="42" name="Straight Connector 41"/>
            <p:cNvCxnSpPr>
              <a:stCxn id="22" idx="6"/>
              <a:endCxn id="64" idx="2"/>
            </p:cNvCxnSpPr>
            <p:nvPr/>
          </p:nvCxnSpPr>
          <p:spPr>
            <a:xfrm>
              <a:off x="1751934" y="4199400"/>
              <a:ext cx="1046035" cy="840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22" idx="5"/>
              <a:endCxn id="63" idx="1"/>
            </p:cNvCxnSpPr>
            <p:nvPr/>
          </p:nvCxnSpPr>
          <p:spPr>
            <a:xfrm>
              <a:off x="1737734" y="4235647"/>
              <a:ext cx="502935" cy="3694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3" idx="7"/>
              <a:endCxn id="64" idx="3"/>
            </p:cNvCxnSpPr>
            <p:nvPr/>
          </p:nvCxnSpPr>
          <p:spPr>
            <a:xfrm flipV="1">
              <a:off x="2309234" y="4244047"/>
              <a:ext cx="502935" cy="3610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3897085" y="4199400"/>
            <a:ext cx="6357931" cy="414113"/>
            <a:chOff x="3897085" y="4199400"/>
            <a:chExt cx="6357931" cy="414113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904956" y="4199400"/>
              <a:ext cx="1046035" cy="840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057978" y="4199400"/>
              <a:ext cx="1046035" cy="840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189505" y="4199400"/>
              <a:ext cx="1046035" cy="840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endCxn id="67" idx="1"/>
            </p:cNvCxnSpPr>
            <p:nvPr/>
          </p:nvCxnSpPr>
          <p:spPr>
            <a:xfrm>
              <a:off x="3897085" y="4235647"/>
              <a:ext cx="496606" cy="3694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endCxn id="70" idx="1"/>
            </p:cNvCxnSpPr>
            <p:nvPr/>
          </p:nvCxnSpPr>
          <p:spPr>
            <a:xfrm>
              <a:off x="6045944" y="4235647"/>
              <a:ext cx="500769" cy="3694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9167429" y="4235647"/>
              <a:ext cx="502935" cy="3694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4468579" y="4252447"/>
              <a:ext cx="502935" cy="3610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6624391" y="4252447"/>
              <a:ext cx="502935" cy="3610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9752081" y="4252447"/>
              <a:ext cx="502935" cy="36106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0"/>
          <p:cNvSpPr/>
          <p:nvPr/>
        </p:nvSpPr>
        <p:spPr>
          <a:xfrm>
            <a:off x="1752599" y="4217987"/>
            <a:ext cx="2058926" cy="239716"/>
          </a:xfrm>
          <a:custGeom>
            <a:avLst/>
            <a:gdLst>
              <a:gd name="connsiteX0" fmla="*/ 0 w 2057400"/>
              <a:gd name="connsiteY0" fmla="*/ 0 h 235017"/>
              <a:gd name="connsiteX1" fmla="*/ 1057275 w 2057400"/>
              <a:gd name="connsiteY1" fmla="*/ 234950 h 235017"/>
              <a:gd name="connsiteX2" fmla="*/ 2057400 w 2057400"/>
              <a:gd name="connsiteY2" fmla="*/ 19050 h 235017"/>
              <a:gd name="connsiteX0" fmla="*/ 0 w 2045570"/>
              <a:gd name="connsiteY0" fmla="*/ 4763 h 239716"/>
              <a:gd name="connsiteX1" fmla="*/ 1057275 w 2045570"/>
              <a:gd name="connsiteY1" fmla="*/ 239713 h 239716"/>
              <a:gd name="connsiteX2" fmla="*/ 2045570 w 2045570"/>
              <a:gd name="connsiteY2" fmla="*/ 0 h 23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5570" h="239716">
                <a:moveTo>
                  <a:pt x="0" y="4763"/>
                </a:moveTo>
                <a:cubicBezTo>
                  <a:pt x="357187" y="120650"/>
                  <a:pt x="716347" y="240507"/>
                  <a:pt x="1057275" y="239713"/>
                </a:cubicBezTo>
                <a:cubicBezTo>
                  <a:pt x="1398203" y="238919"/>
                  <a:pt x="1716957" y="109537"/>
                  <a:pt x="2045570" y="0"/>
                </a:cubicBezTo>
              </a:path>
            </a:pathLst>
          </a:custGeom>
          <a:ln w="95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3900810" y="4217987"/>
            <a:ext cx="2058926" cy="239716"/>
          </a:xfrm>
          <a:custGeom>
            <a:avLst/>
            <a:gdLst>
              <a:gd name="connsiteX0" fmla="*/ 0 w 2057400"/>
              <a:gd name="connsiteY0" fmla="*/ 0 h 235017"/>
              <a:gd name="connsiteX1" fmla="*/ 1057275 w 2057400"/>
              <a:gd name="connsiteY1" fmla="*/ 234950 h 235017"/>
              <a:gd name="connsiteX2" fmla="*/ 2057400 w 2057400"/>
              <a:gd name="connsiteY2" fmla="*/ 19050 h 235017"/>
              <a:gd name="connsiteX0" fmla="*/ 0 w 2045570"/>
              <a:gd name="connsiteY0" fmla="*/ 4763 h 239716"/>
              <a:gd name="connsiteX1" fmla="*/ 1057275 w 2045570"/>
              <a:gd name="connsiteY1" fmla="*/ 239713 h 239716"/>
              <a:gd name="connsiteX2" fmla="*/ 2045570 w 2045570"/>
              <a:gd name="connsiteY2" fmla="*/ 0 h 23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5570" h="239716">
                <a:moveTo>
                  <a:pt x="0" y="4763"/>
                </a:moveTo>
                <a:cubicBezTo>
                  <a:pt x="357187" y="120650"/>
                  <a:pt x="716347" y="240507"/>
                  <a:pt x="1057275" y="239713"/>
                </a:cubicBezTo>
                <a:cubicBezTo>
                  <a:pt x="1398203" y="238919"/>
                  <a:pt x="1716957" y="109537"/>
                  <a:pt x="2045570" y="0"/>
                </a:cubicBezTo>
              </a:path>
            </a:pathLst>
          </a:custGeom>
          <a:ln w="95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886075" y="4238625"/>
            <a:ext cx="3654425" cy="799719"/>
          </a:xfrm>
          <a:custGeom>
            <a:avLst/>
            <a:gdLst>
              <a:gd name="connsiteX0" fmla="*/ 0 w 3654425"/>
              <a:gd name="connsiteY0" fmla="*/ 0 h 757337"/>
              <a:gd name="connsiteX1" fmla="*/ 1463675 w 3654425"/>
              <a:gd name="connsiteY1" fmla="*/ 742950 h 757337"/>
              <a:gd name="connsiteX2" fmla="*/ 3654425 w 3654425"/>
              <a:gd name="connsiteY2" fmla="*/ 419100 h 757337"/>
              <a:gd name="connsiteX0" fmla="*/ 0 w 3654425"/>
              <a:gd name="connsiteY0" fmla="*/ 0 h 799719"/>
              <a:gd name="connsiteX1" fmla="*/ 1463675 w 3654425"/>
              <a:gd name="connsiteY1" fmla="*/ 787400 h 799719"/>
              <a:gd name="connsiteX2" fmla="*/ 3654425 w 3654425"/>
              <a:gd name="connsiteY2" fmla="*/ 419100 h 79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4425" h="799719">
                <a:moveTo>
                  <a:pt x="0" y="0"/>
                </a:moveTo>
                <a:cubicBezTo>
                  <a:pt x="427302" y="336550"/>
                  <a:pt x="854604" y="717550"/>
                  <a:pt x="1463675" y="787400"/>
                </a:cubicBezTo>
                <a:cubicBezTo>
                  <a:pt x="2072746" y="857250"/>
                  <a:pt x="2863585" y="615950"/>
                  <a:pt x="3654425" y="419100"/>
                </a:cubicBezTo>
              </a:path>
            </a:pathLst>
          </a:custGeom>
          <a:ln w="95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 flipV="1">
            <a:off x="1738984" y="3880523"/>
            <a:ext cx="3232529" cy="284235"/>
          </a:xfrm>
          <a:custGeom>
            <a:avLst/>
            <a:gdLst>
              <a:gd name="connsiteX0" fmla="*/ 0 w 2057400"/>
              <a:gd name="connsiteY0" fmla="*/ 0 h 235017"/>
              <a:gd name="connsiteX1" fmla="*/ 1057275 w 2057400"/>
              <a:gd name="connsiteY1" fmla="*/ 234950 h 235017"/>
              <a:gd name="connsiteX2" fmla="*/ 2057400 w 2057400"/>
              <a:gd name="connsiteY2" fmla="*/ 19050 h 235017"/>
              <a:gd name="connsiteX0" fmla="*/ 0 w 2045570"/>
              <a:gd name="connsiteY0" fmla="*/ 4763 h 239716"/>
              <a:gd name="connsiteX1" fmla="*/ 1057275 w 2045570"/>
              <a:gd name="connsiteY1" fmla="*/ 239713 h 239716"/>
              <a:gd name="connsiteX2" fmla="*/ 2045570 w 2045570"/>
              <a:gd name="connsiteY2" fmla="*/ 0 h 23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5570" h="239716">
                <a:moveTo>
                  <a:pt x="0" y="4763"/>
                </a:moveTo>
                <a:cubicBezTo>
                  <a:pt x="357187" y="120650"/>
                  <a:pt x="716347" y="240507"/>
                  <a:pt x="1057275" y="239713"/>
                </a:cubicBezTo>
                <a:cubicBezTo>
                  <a:pt x="1398203" y="238919"/>
                  <a:pt x="1716957" y="109537"/>
                  <a:pt x="204557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 flipV="1">
            <a:off x="1716882" y="3744894"/>
            <a:ext cx="4309532" cy="404503"/>
          </a:xfrm>
          <a:custGeom>
            <a:avLst/>
            <a:gdLst>
              <a:gd name="connsiteX0" fmla="*/ 0 w 2057400"/>
              <a:gd name="connsiteY0" fmla="*/ 0 h 235017"/>
              <a:gd name="connsiteX1" fmla="*/ 1057275 w 2057400"/>
              <a:gd name="connsiteY1" fmla="*/ 234950 h 235017"/>
              <a:gd name="connsiteX2" fmla="*/ 2057400 w 2057400"/>
              <a:gd name="connsiteY2" fmla="*/ 19050 h 235017"/>
              <a:gd name="connsiteX0" fmla="*/ 0 w 2045570"/>
              <a:gd name="connsiteY0" fmla="*/ 4763 h 239716"/>
              <a:gd name="connsiteX1" fmla="*/ 1057275 w 2045570"/>
              <a:gd name="connsiteY1" fmla="*/ 239713 h 239716"/>
              <a:gd name="connsiteX2" fmla="*/ 2045570 w 2045570"/>
              <a:gd name="connsiteY2" fmla="*/ 0 h 239716"/>
              <a:gd name="connsiteX0" fmla="*/ 0 w 2045570"/>
              <a:gd name="connsiteY0" fmla="*/ 4763 h 239780"/>
              <a:gd name="connsiteX1" fmla="*/ 1057275 w 2045570"/>
              <a:gd name="connsiteY1" fmla="*/ 239713 h 239780"/>
              <a:gd name="connsiteX2" fmla="*/ 2045570 w 2045570"/>
              <a:gd name="connsiteY2" fmla="*/ 0 h 239780"/>
              <a:gd name="connsiteX0" fmla="*/ 0 w 2054796"/>
              <a:gd name="connsiteY0" fmla="*/ 0 h 303207"/>
              <a:gd name="connsiteX1" fmla="*/ 1066501 w 2054796"/>
              <a:gd name="connsiteY1" fmla="*/ 302654 h 303207"/>
              <a:gd name="connsiteX2" fmla="*/ 2054796 w 2054796"/>
              <a:gd name="connsiteY2" fmla="*/ 62941 h 303207"/>
              <a:gd name="connsiteX0" fmla="*/ 0 w 2073248"/>
              <a:gd name="connsiteY0" fmla="*/ 0 h 302654"/>
              <a:gd name="connsiteX1" fmla="*/ 1066501 w 2073248"/>
              <a:gd name="connsiteY1" fmla="*/ 302654 h 302654"/>
              <a:gd name="connsiteX2" fmla="*/ 2073248 w 2073248"/>
              <a:gd name="connsiteY2" fmla="*/ 2364 h 302654"/>
              <a:gd name="connsiteX0" fmla="*/ 0 w 2073285"/>
              <a:gd name="connsiteY0" fmla="*/ 0 h 302655"/>
              <a:gd name="connsiteX1" fmla="*/ 1066501 w 2073285"/>
              <a:gd name="connsiteY1" fmla="*/ 302654 h 302655"/>
              <a:gd name="connsiteX2" fmla="*/ 2073248 w 2073285"/>
              <a:gd name="connsiteY2" fmla="*/ 2364 h 302655"/>
              <a:gd name="connsiteX0" fmla="*/ 0 w 2087124"/>
              <a:gd name="connsiteY0" fmla="*/ 0 h 302655"/>
              <a:gd name="connsiteX1" fmla="*/ 1066501 w 2087124"/>
              <a:gd name="connsiteY1" fmla="*/ 302654 h 302655"/>
              <a:gd name="connsiteX2" fmla="*/ 2087087 w 2087124"/>
              <a:gd name="connsiteY2" fmla="*/ 2364 h 302655"/>
              <a:gd name="connsiteX0" fmla="*/ 0 w 2087087"/>
              <a:gd name="connsiteY0" fmla="*/ 0 h 302657"/>
              <a:gd name="connsiteX1" fmla="*/ 1066501 w 2087087"/>
              <a:gd name="connsiteY1" fmla="*/ 302654 h 302657"/>
              <a:gd name="connsiteX2" fmla="*/ 2087087 w 2087087"/>
              <a:gd name="connsiteY2" fmla="*/ 2364 h 3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7087" h="302657">
                <a:moveTo>
                  <a:pt x="0" y="0"/>
                </a:moveTo>
                <a:cubicBezTo>
                  <a:pt x="112702" y="233479"/>
                  <a:pt x="718653" y="302260"/>
                  <a:pt x="1066501" y="302654"/>
                </a:cubicBezTo>
                <a:cubicBezTo>
                  <a:pt x="1414349" y="303048"/>
                  <a:pt x="2065234" y="265127"/>
                  <a:pt x="2087087" y="236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735931" y="4199400"/>
            <a:ext cx="2663762" cy="624735"/>
            <a:chOff x="1735931" y="4199400"/>
            <a:chExt cx="2663762" cy="624735"/>
          </a:xfrm>
        </p:grpSpPr>
        <p:sp>
          <p:nvSpPr>
            <p:cNvPr id="114" name="Freeform 113"/>
            <p:cNvSpPr/>
            <p:nvPr/>
          </p:nvSpPr>
          <p:spPr>
            <a:xfrm>
              <a:off x="1735931" y="4227513"/>
              <a:ext cx="2649476" cy="490517"/>
            </a:xfrm>
            <a:custGeom>
              <a:avLst/>
              <a:gdLst>
                <a:gd name="connsiteX0" fmla="*/ 0 w 2057400"/>
                <a:gd name="connsiteY0" fmla="*/ 0 h 235017"/>
                <a:gd name="connsiteX1" fmla="*/ 1057275 w 2057400"/>
                <a:gd name="connsiteY1" fmla="*/ 234950 h 235017"/>
                <a:gd name="connsiteX2" fmla="*/ 2057400 w 2057400"/>
                <a:gd name="connsiteY2" fmla="*/ 19050 h 235017"/>
                <a:gd name="connsiteX0" fmla="*/ 0 w 2045570"/>
                <a:gd name="connsiteY0" fmla="*/ 4763 h 239716"/>
                <a:gd name="connsiteX1" fmla="*/ 1057275 w 2045570"/>
                <a:gd name="connsiteY1" fmla="*/ 239713 h 239716"/>
                <a:gd name="connsiteX2" fmla="*/ 2045570 w 2045570"/>
                <a:gd name="connsiteY2" fmla="*/ 0 h 239716"/>
                <a:gd name="connsiteX0" fmla="*/ 0 w 2464318"/>
                <a:gd name="connsiteY0" fmla="*/ 0 h 337910"/>
                <a:gd name="connsiteX1" fmla="*/ 1057275 w 2464318"/>
                <a:gd name="connsiteY1" fmla="*/ 234950 h 337910"/>
                <a:gd name="connsiteX2" fmla="*/ 2464318 w 2464318"/>
                <a:gd name="connsiteY2" fmla="*/ 292893 h 337910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2289" h="490517">
                  <a:moveTo>
                    <a:pt x="0" y="0"/>
                  </a:moveTo>
                  <a:cubicBezTo>
                    <a:pt x="352454" y="156369"/>
                    <a:pt x="786531" y="309166"/>
                    <a:pt x="1225246" y="382588"/>
                  </a:cubicBezTo>
                  <a:cubicBezTo>
                    <a:pt x="1663961" y="456010"/>
                    <a:pt x="2303676" y="550068"/>
                    <a:pt x="2632289" y="4405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2323433" y="4659174"/>
              <a:ext cx="2076260" cy="164961"/>
            </a:xfrm>
            <a:custGeom>
              <a:avLst/>
              <a:gdLst>
                <a:gd name="connsiteX0" fmla="*/ 0 w 2057400"/>
                <a:gd name="connsiteY0" fmla="*/ 0 h 235017"/>
                <a:gd name="connsiteX1" fmla="*/ 1057275 w 2057400"/>
                <a:gd name="connsiteY1" fmla="*/ 234950 h 235017"/>
                <a:gd name="connsiteX2" fmla="*/ 2057400 w 2057400"/>
                <a:gd name="connsiteY2" fmla="*/ 19050 h 235017"/>
                <a:gd name="connsiteX0" fmla="*/ 0 w 2045570"/>
                <a:gd name="connsiteY0" fmla="*/ 4763 h 239716"/>
                <a:gd name="connsiteX1" fmla="*/ 1057275 w 2045570"/>
                <a:gd name="connsiteY1" fmla="*/ 239713 h 239716"/>
                <a:gd name="connsiteX2" fmla="*/ 2045570 w 2045570"/>
                <a:gd name="connsiteY2" fmla="*/ 0 h 239716"/>
                <a:gd name="connsiteX0" fmla="*/ 0 w 2464318"/>
                <a:gd name="connsiteY0" fmla="*/ 0 h 337910"/>
                <a:gd name="connsiteX1" fmla="*/ 1057275 w 2464318"/>
                <a:gd name="connsiteY1" fmla="*/ 234950 h 337910"/>
                <a:gd name="connsiteX2" fmla="*/ 2464318 w 2464318"/>
                <a:gd name="connsiteY2" fmla="*/ 292893 h 337910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  <a:gd name="connsiteX0" fmla="*/ 0 w 2468110"/>
                <a:gd name="connsiteY0" fmla="*/ 0 h 382901"/>
                <a:gd name="connsiteX1" fmla="*/ 1225246 w 2468110"/>
                <a:gd name="connsiteY1" fmla="*/ 382588 h 382901"/>
                <a:gd name="connsiteX2" fmla="*/ 2468110 w 2468110"/>
                <a:gd name="connsiteY2" fmla="*/ 59028 h 382901"/>
                <a:gd name="connsiteX0" fmla="*/ 0 w 2468110"/>
                <a:gd name="connsiteY0" fmla="*/ 0 h 383024"/>
                <a:gd name="connsiteX1" fmla="*/ 1225246 w 2468110"/>
                <a:gd name="connsiteY1" fmla="*/ 382588 h 383024"/>
                <a:gd name="connsiteX2" fmla="*/ 2468110 w 2468110"/>
                <a:gd name="connsiteY2" fmla="*/ 59028 h 38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8110" h="383024">
                  <a:moveTo>
                    <a:pt x="0" y="0"/>
                  </a:moveTo>
                  <a:cubicBezTo>
                    <a:pt x="352454" y="156369"/>
                    <a:pt x="813894" y="372750"/>
                    <a:pt x="1225246" y="382588"/>
                  </a:cubicBezTo>
                  <a:cubicBezTo>
                    <a:pt x="1636598" y="392426"/>
                    <a:pt x="2153651" y="234914"/>
                    <a:pt x="2468110" y="5902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64" idx="6"/>
              <a:endCxn id="65" idx="2"/>
            </p:cNvCxnSpPr>
            <p:nvPr/>
          </p:nvCxnSpPr>
          <p:spPr>
            <a:xfrm flipV="1">
              <a:off x="2894934" y="4199400"/>
              <a:ext cx="913057" cy="840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endCxn id="67" idx="2"/>
            </p:cNvCxnSpPr>
            <p:nvPr/>
          </p:nvCxnSpPr>
          <p:spPr>
            <a:xfrm>
              <a:off x="2894934" y="4226848"/>
              <a:ext cx="1484557" cy="41451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2565505" y="5082991"/>
                <a:ext cx="328545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Forbidden edges:</a:t>
                </a:r>
              </a:p>
              <a:p>
                <a:pPr marL="342900" indent="-342900">
                  <a:buAutoNum type="arabicParenR"/>
                </a:pPr>
                <a:r>
                  <a:rPr lang="en-US">
                    <a:solidFill>
                      <a:srgbClr val="FF0000"/>
                    </a:solidFill>
                  </a:rPr>
                  <a:t>within a clause</a:t>
                </a:r>
              </a:p>
              <a:p>
                <a:pPr marL="342900" indent="-342900">
                  <a:buAutoNum type="arabicParenR"/>
                </a:pPr>
                <a:r>
                  <a:rPr lang="en-US">
                    <a:solidFill>
                      <a:srgbClr val="FF0000"/>
                    </a:solidFill>
                  </a:rPr>
                  <a:t>inconsistent labels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>
                    <a:solidFill>
                      <a:srgbClr val="FF0000"/>
                    </a:solidFill>
                  </a:rPr>
                  <a:t>  and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bar>
                  </m:oMath>
                </a14:m>
                <a:r>
                  <a:rPr lang="en-US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505" y="5082991"/>
                <a:ext cx="3285451" cy="923330"/>
              </a:xfrm>
              <a:prstGeom prst="rect">
                <a:avLst/>
              </a:prstGeom>
              <a:blipFill>
                <a:blip r:embed="rId7"/>
                <a:stretch>
                  <a:fillRect l="-1670" t="-3974" r="-74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5934195" y="5082991"/>
                <a:ext cx="29895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/>
                  <a:t> has </a:t>
                </a:r>
                <a:r>
                  <a:rPr lang="en-US" u="sng"/>
                  <a:t>all</a:t>
                </a:r>
                <a:r>
                  <a:rPr lang="en-US"/>
                  <a:t> non-forbidden edges</a:t>
                </a:r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95" y="5082991"/>
                <a:ext cx="2989536" cy="369332"/>
              </a:xfrm>
              <a:prstGeom prst="rect">
                <a:avLst/>
              </a:prstGeom>
              <a:blipFill>
                <a:blip r:embed="rId8"/>
                <a:stretch>
                  <a:fillRect t="-10000" r="-142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678169" y="4203214"/>
                <a:ext cx="5341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69" y="4203214"/>
                <a:ext cx="53412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714025" y="5091280"/>
                <a:ext cx="1452642" cy="513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/>
                  <a:t> # clauses</a:t>
                </a:r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25" y="5091280"/>
                <a:ext cx="1452642" cy="513282"/>
              </a:xfrm>
              <a:prstGeom prst="rect">
                <a:avLst/>
              </a:prstGeom>
              <a:blipFill>
                <a:blip r:embed="rId10"/>
                <a:stretch>
                  <a:fillRect r="-3782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2" name="Group 131"/>
          <p:cNvGrpSpPr/>
          <p:nvPr/>
        </p:nvGrpSpPr>
        <p:grpSpPr>
          <a:xfrm>
            <a:off x="1366565" y="3889729"/>
            <a:ext cx="9277351" cy="1147177"/>
            <a:chOff x="1366565" y="3889729"/>
            <a:chExt cx="9277351" cy="1147177"/>
          </a:xfrm>
        </p:grpSpPr>
        <p:grpSp>
          <p:nvGrpSpPr>
            <p:cNvPr id="122" name="Group 121"/>
            <p:cNvGrpSpPr/>
            <p:nvPr/>
          </p:nvGrpSpPr>
          <p:grpSpPr>
            <a:xfrm>
              <a:off x="1366565" y="3889729"/>
              <a:ext cx="9277351" cy="1147177"/>
              <a:chOff x="1366565" y="3889729"/>
              <a:chExt cx="9277351" cy="114717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654969" y="41481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226469" y="459009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797969" y="41565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807991" y="41481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379491" y="459009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950991" y="41565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961013" y="41481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532513" y="459009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104013" y="41565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9091296" y="41481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9662796" y="459009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0234296" y="4156539"/>
                <a:ext cx="96965" cy="1025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1366565" y="3889729"/>
                    <a:ext cx="37144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66565" y="3889729"/>
                    <a:ext cx="371448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2091118" y="4667574"/>
                    <a:ext cx="36766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1118" y="4667574"/>
                    <a:ext cx="367665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2846451" y="3895928"/>
                    <a:ext cx="3506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ba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46451" y="3895928"/>
                    <a:ext cx="350672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Rectangle 76"/>
                  <p:cNvSpPr/>
                  <p:nvPr/>
                </p:nvSpPr>
                <p:spPr>
                  <a:xfrm>
                    <a:off x="3516354" y="3889729"/>
                    <a:ext cx="37144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ba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77" name="Rectangle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16354" y="3889729"/>
                    <a:ext cx="371448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/>
                  <p:cNvSpPr/>
                  <p:nvPr/>
                </p:nvSpPr>
                <p:spPr>
                  <a:xfrm>
                    <a:off x="4240907" y="4667574"/>
                    <a:ext cx="36766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79" name="Rectangle 7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0907" y="4667574"/>
                    <a:ext cx="367665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/>
                  <p:cNvSpPr/>
                  <p:nvPr/>
                </p:nvSpPr>
                <p:spPr>
                  <a:xfrm>
                    <a:off x="4996240" y="3895928"/>
                    <a:ext cx="3779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0" name="Rectangle 7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6240" y="3895928"/>
                    <a:ext cx="377924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/>
                  <p:cNvSpPr/>
                  <p:nvPr/>
                </p:nvSpPr>
                <p:spPr>
                  <a:xfrm>
                    <a:off x="5664416" y="3889729"/>
                    <a:ext cx="37144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2" name="Rectangle 8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4416" y="3889729"/>
                    <a:ext cx="371448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Rectangle 82"/>
                  <p:cNvSpPr/>
                  <p:nvPr/>
                </p:nvSpPr>
                <p:spPr>
                  <a:xfrm>
                    <a:off x="6388969" y="4615183"/>
                    <a:ext cx="3506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3" name="Rectangle 8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8969" y="4615183"/>
                    <a:ext cx="350672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Rectangle 84"/>
                  <p:cNvSpPr/>
                  <p:nvPr/>
                </p:nvSpPr>
                <p:spPr>
                  <a:xfrm>
                    <a:off x="7144302" y="3895928"/>
                    <a:ext cx="35644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ba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5" name="Rectangle 8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4302" y="3895928"/>
                    <a:ext cx="356444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/>
                  <p:cNvSpPr/>
                  <p:nvPr/>
                </p:nvSpPr>
                <p:spPr>
                  <a:xfrm>
                    <a:off x="8810279" y="3889729"/>
                    <a:ext cx="3679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6" name="Rectangle 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10279" y="3889729"/>
                    <a:ext cx="367986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/>
                  <p:cNvSpPr/>
                  <p:nvPr/>
                </p:nvSpPr>
                <p:spPr>
                  <a:xfrm>
                    <a:off x="9534832" y="4615181"/>
                    <a:ext cx="37138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8" name="Rectangle 8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34832" y="4615181"/>
                    <a:ext cx="371384" cy="3693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/>
                  <p:cNvSpPr/>
                  <p:nvPr/>
                </p:nvSpPr>
                <p:spPr>
                  <a:xfrm>
                    <a:off x="10290165" y="3895928"/>
                    <a:ext cx="35375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ba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9" name="Rectangle 8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0165" y="3895928"/>
                    <a:ext cx="353751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1" name="Rectangle 130"/>
            <p:cNvSpPr/>
            <p:nvPr/>
          </p:nvSpPr>
          <p:spPr>
            <a:xfrm>
              <a:off x="7803784" y="4127992"/>
              <a:ext cx="6832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/>
                <a:t>. . .</a:t>
              </a:r>
            </a:p>
          </p:txBody>
        </p:sp>
      </p:grpSp>
      <p:sp>
        <p:nvSpPr>
          <p:cNvPr id="66" name="Isosceles Triangle 65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9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animBg="1"/>
      <p:bldP spid="51" grpId="0" animBg="1"/>
      <p:bldP spid="51" grpId="1" animBg="1"/>
      <p:bldP spid="113" grpId="0" animBg="1"/>
      <p:bldP spid="113" grpId="1" animBg="1"/>
      <p:bldP spid="52" grpId="0" animBg="1"/>
      <p:bldP spid="52" grpId="1" animBg="1"/>
      <p:bldP spid="116" grpId="0" animBg="1"/>
      <p:bldP spid="117" grpId="0" animBg="1"/>
      <p:bldP spid="125" grpId="0" uiExpand="1" build="p"/>
      <p:bldP spid="125" grpId="1" uiExpand="1" build="allAtOnce"/>
      <p:bldP spid="126" grpId="0"/>
      <p:bldP spid="127" grpId="0"/>
      <p:bldP spid="128" grpId="0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7276" y="0"/>
                <a:ext cx="77917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40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𝐶𝐿𝐼𝑄𝑈𝐸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conclusion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76" y="0"/>
                <a:ext cx="779176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8615" y="1334894"/>
                <a:ext cx="10891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ba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ba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∧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ba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bar>
                      </m:e>
                    </m:d>
                  </m:oMath>
                </a14:m>
                <a:r>
                  <a:rPr lang="en-US" sz="240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1334894"/>
                <a:ext cx="10891985" cy="461665"/>
              </a:xfrm>
              <a:prstGeom prst="rect">
                <a:avLst/>
              </a:prstGeom>
              <a:blipFill>
                <a:blip r:embed="rId3"/>
                <a:stretch>
                  <a:fillRect l="-44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7830" y="3595825"/>
                <a:ext cx="9510046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+mj-lt"/>
                  </a:rPr>
                  <a:t>Claim: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>
                    <a:latin typeface="+mj-lt"/>
                  </a:rPr>
                  <a:t>is satisfiable  iff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>
                    <a:latin typeface="+mj-lt"/>
                  </a:rPr>
                  <a:t> has 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>
                    <a:latin typeface="+mj-lt"/>
                  </a:rPr>
                  <a:t>-clique</a:t>
                </a:r>
              </a:p>
              <a:p>
                <a:r>
                  <a:rPr lang="en-US" sz="2000"/>
                  <a:t>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/>
                  <a:t>)  Take any satisfying assignment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.  Pick 1 true literal in each clause.</a:t>
                </a:r>
              </a:p>
              <a:p>
                <a:r>
                  <a:rPr lang="en-US" sz="2000">
                    <a:latin typeface="+mj-lt"/>
                  </a:rPr>
                  <a:t>        The corresponding nodes in G are a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>
                    <a:latin typeface="+mj-lt"/>
                  </a:rPr>
                  <a:t>-clique because they don’t have forbidden edges.</a:t>
                </a:r>
              </a:p>
              <a:p>
                <a:r>
                  <a:rPr lang="en-US" sz="2000"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000">
                    <a:latin typeface="+mj-lt"/>
                  </a:rPr>
                  <a:t>)  </a:t>
                </a:r>
                <a:r>
                  <a:rPr lang="en-US" sz="2000"/>
                  <a:t>Take any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/>
                  <a:t>-clique in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/>
                  <a:t>.  It must have 1 node in each clause. </a:t>
                </a:r>
              </a:p>
              <a:p>
                <a:pPr lvl="0"/>
                <a:r>
                  <a:rPr lang="en-US" sz="2000">
                    <a:latin typeface="+mj-lt"/>
                  </a:rPr>
                  <a:t>         </a:t>
                </a:r>
                <a:r>
                  <a:rPr lang="en-US" sz="2000">
                    <a:solidFill>
                      <a:prstClr val="white"/>
                    </a:solidFill>
                    <a:latin typeface="Calibri Light" panose="020F0302020204030204"/>
                  </a:rPr>
                  <a:t>Set each corresponding literal </a:t>
                </a:r>
                <a:r>
                  <a:rPr lang="en-US" sz="2000" cap="small">
                    <a:solidFill>
                      <a:prstClr val="white"/>
                    </a:solidFill>
                    <a:latin typeface="Calibri Light" panose="020F0302020204030204"/>
                  </a:rPr>
                  <a:t>True</a:t>
                </a:r>
                <a:r>
                  <a:rPr lang="en-US" sz="2000">
                    <a:solidFill>
                      <a:prstClr val="white"/>
                    </a:solidFill>
                    <a:latin typeface="Calibri Light" panose="020F0302020204030204"/>
                  </a:rPr>
                  <a:t>.   </a:t>
                </a:r>
                <a:r>
                  <a:rPr lang="en-US" sz="2000">
                    <a:latin typeface="+mj-lt"/>
                  </a:rPr>
                  <a:t>That gives a satisfying assignment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>
                    <a:latin typeface="+mj-lt"/>
                  </a:rPr>
                  <a:t>.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400">
                    <a:latin typeface="+mj-lt"/>
                  </a:rPr>
                  <a:t>The reduction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>
                    <a:latin typeface="+mj-lt"/>
                  </a:rPr>
                  <a:t> is computable in polynomial time. 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400" b="1">
                    <a:latin typeface="+mj-lt"/>
                  </a:rPr>
                  <a:t>Corollary: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𝐶𝐿𝐼𝑄𝑈𝐸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→ 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endParaRPr lang="en-US" sz="240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30" y="3595825"/>
                <a:ext cx="9510046" cy="2739211"/>
              </a:xfrm>
              <a:prstGeom prst="rect">
                <a:avLst/>
              </a:prstGeom>
              <a:blipFill>
                <a:blip r:embed="rId4"/>
                <a:stretch>
                  <a:fillRect l="-1026" t="-1782" r="-64" b="-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5929" y="2360901"/>
                <a:ext cx="505010" cy="9541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8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29" y="2360901"/>
                <a:ext cx="505010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/>
          <p:cNvGrpSpPr/>
          <p:nvPr/>
        </p:nvGrpSpPr>
        <p:grpSpPr>
          <a:xfrm>
            <a:off x="143709" y="1807316"/>
            <a:ext cx="370935" cy="463944"/>
            <a:chOff x="143709" y="3610714"/>
            <a:chExt cx="370935" cy="63994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68921" y="3610714"/>
              <a:ext cx="0" cy="63994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43709" y="3699310"/>
                  <a:ext cx="370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09" y="3699310"/>
                  <a:ext cx="370935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5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678169" y="2450614"/>
                <a:ext cx="5341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69" y="2450614"/>
                <a:ext cx="53412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713809" y="2806271"/>
                <a:ext cx="1452642" cy="513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/>
                  <a:t> # clauses</a:t>
                </a:r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09" y="2806271"/>
                <a:ext cx="1452642" cy="513282"/>
              </a:xfrm>
              <a:prstGeom prst="rect">
                <a:avLst/>
              </a:prstGeom>
              <a:blipFill>
                <a:blip r:embed="rId8"/>
                <a:stretch>
                  <a:fillRect r="-3782"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163365" y="1941494"/>
            <a:ext cx="7675835" cy="1081823"/>
            <a:chOff x="1366565" y="1992294"/>
            <a:chExt cx="9277351" cy="1292012"/>
          </a:xfrm>
        </p:grpSpPr>
        <p:sp>
          <p:nvSpPr>
            <p:cNvPr id="114" name="Freeform 113"/>
            <p:cNvSpPr/>
            <p:nvPr/>
          </p:nvSpPr>
          <p:spPr>
            <a:xfrm>
              <a:off x="1735931" y="2474913"/>
              <a:ext cx="2649476" cy="490517"/>
            </a:xfrm>
            <a:custGeom>
              <a:avLst/>
              <a:gdLst>
                <a:gd name="connsiteX0" fmla="*/ 0 w 2057400"/>
                <a:gd name="connsiteY0" fmla="*/ 0 h 235017"/>
                <a:gd name="connsiteX1" fmla="*/ 1057275 w 2057400"/>
                <a:gd name="connsiteY1" fmla="*/ 234950 h 235017"/>
                <a:gd name="connsiteX2" fmla="*/ 2057400 w 2057400"/>
                <a:gd name="connsiteY2" fmla="*/ 19050 h 235017"/>
                <a:gd name="connsiteX0" fmla="*/ 0 w 2045570"/>
                <a:gd name="connsiteY0" fmla="*/ 4763 h 239716"/>
                <a:gd name="connsiteX1" fmla="*/ 1057275 w 2045570"/>
                <a:gd name="connsiteY1" fmla="*/ 239713 h 239716"/>
                <a:gd name="connsiteX2" fmla="*/ 2045570 w 2045570"/>
                <a:gd name="connsiteY2" fmla="*/ 0 h 239716"/>
                <a:gd name="connsiteX0" fmla="*/ 0 w 2464318"/>
                <a:gd name="connsiteY0" fmla="*/ 0 h 337910"/>
                <a:gd name="connsiteX1" fmla="*/ 1057275 w 2464318"/>
                <a:gd name="connsiteY1" fmla="*/ 234950 h 337910"/>
                <a:gd name="connsiteX2" fmla="*/ 2464318 w 2464318"/>
                <a:gd name="connsiteY2" fmla="*/ 292893 h 337910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2289" h="490517">
                  <a:moveTo>
                    <a:pt x="0" y="0"/>
                  </a:moveTo>
                  <a:cubicBezTo>
                    <a:pt x="352454" y="156369"/>
                    <a:pt x="786531" y="309166"/>
                    <a:pt x="1225246" y="382588"/>
                  </a:cubicBezTo>
                  <a:cubicBezTo>
                    <a:pt x="1663961" y="456010"/>
                    <a:pt x="2303676" y="550068"/>
                    <a:pt x="2632289" y="4405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2323433" y="2906574"/>
              <a:ext cx="2076260" cy="164961"/>
            </a:xfrm>
            <a:custGeom>
              <a:avLst/>
              <a:gdLst>
                <a:gd name="connsiteX0" fmla="*/ 0 w 2057400"/>
                <a:gd name="connsiteY0" fmla="*/ 0 h 235017"/>
                <a:gd name="connsiteX1" fmla="*/ 1057275 w 2057400"/>
                <a:gd name="connsiteY1" fmla="*/ 234950 h 235017"/>
                <a:gd name="connsiteX2" fmla="*/ 2057400 w 2057400"/>
                <a:gd name="connsiteY2" fmla="*/ 19050 h 235017"/>
                <a:gd name="connsiteX0" fmla="*/ 0 w 2045570"/>
                <a:gd name="connsiteY0" fmla="*/ 4763 h 239716"/>
                <a:gd name="connsiteX1" fmla="*/ 1057275 w 2045570"/>
                <a:gd name="connsiteY1" fmla="*/ 239713 h 239716"/>
                <a:gd name="connsiteX2" fmla="*/ 2045570 w 2045570"/>
                <a:gd name="connsiteY2" fmla="*/ 0 h 239716"/>
                <a:gd name="connsiteX0" fmla="*/ 0 w 2464318"/>
                <a:gd name="connsiteY0" fmla="*/ 0 h 337910"/>
                <a:gd name="connsiteX1" fmla="*/ 1057275 w 2464318"/>
                <a:gd name="connsiteY1" fmla="*/ 234950 h 337910"/>
                <a:gd name="connsiteX2" fmla="*/ 2464318 w 2464318"/>
                <a:gd name="connsiteY2" fmla="*/ 292893 h 337910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27558"/>
                <a:gd name="connsiteY0" fmla="*/ 0 h 483115"/>
                <a:gd name="connsiteX1" fmla="*/ 1220515 w 2627558"/>
                <a:gd name="connsiteY1" fmla="*/ 375444 h 483115"/>
                <a:gd name="connsiteX2" fmla="*/ 2627558 w 2627558"/>
                <a:gd name="connsiteY2" fmla="*/ 433387 h 483115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  <a:gd name="connsiteX0" fmla="*/ 0 w 2632289"/>
                <a:gd name="connsiteY0" fmla="*/ 0 h 490517"/>
                <a:gd name="connsiteX1" fmla="*/ 1225246 w 2632289"/>
                <a:gd name="connsiteY1" fmla="*/ 382588 h 490517"/>
                <a:gd name="connsiteX2" fmla="*/ 2632289 w 2632289"/>
                <a:gd name="connsiteY2" fmla="*/ 440531 h 490517"/>
                <a:gd name="connsiteX0" fmla="*/ 0 w 2468110"/>
                <a:gd name="connsiteY0" fmla="*/ 0 h 382901"/>
                <a:gd name="connsiteX1" fmla="*/ 1225246 w 2468110"/>
                <a:gd name="connsiteY1" fmla="*/ 382588 h 382901"/>
                <a:gd name="connsiteX2" fmla="*/ 2468110 w 2468110"/>
                <a:gd name="connsiteY2" fmla="*/ 59028 h 382901"/>
                <a:gd name="connsiteX0" fmla="*/ 0 w 2468110"/>
                <a:gd name="connsiteY0" fmla="*/ 0 h 383024"/>
                <a:gd name="connsiteX1" fmla="*/ 1225246 w 2468110"/>
                <a:gd name="connsiteY1" fmla="*/ 382588 h 383024"/>
                <a:gd name="connsiteX2" fmla="*/ 2468110 w 2468110"/>
                <a:gd name="connsiteY2" fmla="*/ 59028 h 38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8110" h="383024">
                  <a:moveTo>
                    <a:pt x="0" y="0"/>
                  </a:moveTo>
                  <a:cubicBezTo>
                    <a:pt x="352454" y="156369"/>
                    <a:pt x="813894" y="372750"/>
                    <a:pt x="1225246" y="382588"/>
                  </a:cubicBezTo>
                  <a:cubicBezTo>
                    <a:pt x="1636598" y="392426"/>
                    <a:pt x="2153651" y="234914"/>
                    <a:pt x="2468110" y="5902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 flipV="1">
              <a:off x="1738984" y="2127923"/>
              <a:ext cx="3232529" cy="284235"/>
            </a:xfrm>
            <a:custGeom>
              <a:avLst/>
              <a:gdLst>
                <a:gd name="connsiteX0" fmla="*/ 0 w 2057400"/>
                <a:gd name="connsiteY0" fmla="*/ 0 h 235017"/>
                <a:gd name="connsiteX1" fmla="*/ 1057275 w 2057400"/>
                <a:gd name="connsiteY1" fmla="*/ 234950 h 235017"/>
                <a:gd name="connsiteX2" fmla="*/ 2057400 w 2057400"/>
                <a:gd name="connsiteY2" fmla="*/ 19050 h 235017"/>
                <a:gd name="connsiteX0" fmla="*/ 0 w 2045570"/>
                <a:gd name="connsiteY0" fmla="*/ 4763 h 239716"/>
                <a:gd name="connsiteX1" fmla="*/ 1057275 w 2045570"/>
                <a:gd name="connsiteY1" fmla="*/ 239713 h 239716"/>
                <a:gd name="connsiteX2" fmla="*/ 2045570 w 2045570"/>
                <a:gd name="connsiteY2" fmla="*/ 0 h 23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5570" h="239716">
                  <a:moveTo>
                    <a:pt x="0" y="4763"/>
                  </a:moveTo>
                  <a:cubicBezTo>
                    <a:pt x="357187" y="120650"/>
                    <a:pt x="716347" y="240507"/>
                    <a:pt x="1057275" y="239713"/>
                  </a:cubicBezTo>
                  <a:cubicBezTo>
                    <a:pt x="1398203" y="238919"/>
                    <a:pt x="1716957" y="109537"/>
                    <a:pt x="204557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 flipV="1">
              <a:off x="1716882" y="1992294"/>
              <a:ext cx="4309532" cy="404503"/>
            </a:xfrm>
            <a:custGeom>
              <a:avLst/>
              <a:gdLst>
                <a:gd name="connsiteX0" fmla="*/ 0 w 2057400"/>
                <a:gd name="connsiteY0" fmla="*/ 0 h 235017"/>
                <a:gd name="connsiteX1" fmla="*/ 1057275 w 2057400"/>
                <a:gd name="connsiteY1" fmla="*/ 234950 h 235017"/>
                <a:gd name="connsiteX2" fmla="*/ 2057400 w 2057400"/>
                <a:gd name="connsiteY2" fmla="*/ 19050 h 235017"/>
                <a:gd name="connsiteX0" fmla="*/ 0 w 2045570"/>
                <a:gd name="connsiteY0" fmla="*/ 4763 h 239716"/>
                <a:gd name="connsiteX1" fmla="*/ 1057275 w 2045570"/>
                <a:gd name="connsiteY1" fmla="*/ 239713 h 239716"/>
                <a:gd name="connsiteX2" fmla="*/ 2045570 w 2045570"/>
                <a:gd name="connsiteY2" fmla="*/ 0 h 239716"/>
                <a:gd name="connsiteX0" fmla="*/ 0 w 2045570"/>
                <a:gd name="connsiteY0" fmla="*/ 4763 h 239780"/>
                <a:gd name="connsiteX1" fmla="*/ 1057275 w 2045570"/>
                <a:gd name="connsiteY1" fmla="*/ 239713 h 239780"/>
                <a:gd name="connsiteX2" fmla="*/ 2045570 w 2045570"/>
                <a:gd name="connsiteY2" fmla="*/ 0 h 239780"/>
                <a:gd name="connsiteX0" fmla="*/ 0 w 2054796"/>
                <a:gd name="connsiteY0" fmla="*/ 0 h 303207"/>
                <a:gd name="connsiteX1" fmla="*/ 1066501 w 2054796"/>
                <a:gd name="connsiteY1" fmla="*/ 302654 h 303207"/>
                <a:gd name="connsiteX2" fmla="*/ 2054796 w 2054796"/>
                <a:gd name="connsiteY2" fmla="*/ 62941 h 303207"/>
                <a:gd name="connsiteX0" fmla="*/ 0 w 2073248"/>
                <a:gd name="connsiteY0" fmla="*/ 0 h 302654"/>
                <a:gd name="connsiteX1" fmla="*/ 1066501 w 2073248"/>
                <a:gd name="connsiteY1" fmla="*/ 302654 h 302654"/>
                <a:gd name="connsiteX2" fmla="*/ 2073248 w 2073248"/>
                <a:gd name="connsiteY2" fmla="*/ 2364 h 302654"/>
                <a:gd name="connsiteX0" fmla="*/ 0 w 2073285"/>
                <a:gd name="connsiteY0" fmla="*/ 0 h 302655"/>
                <a:gd name="connsiteX1" fmla="*/ 1066501 w 2073285"/>
                <a:gd name="connsiteY1" fmla="*/ 302654 h 302655"/>
                <a:gd name="connsiteX2" fmla="*/ 2073248 w 2073285"/>
                <a:gd name="connsiteY2" fmla="*/ 2364 h 302655"/>
                <a:gd name="connsiteX0" fmla="*/ 0 w 2087124"/>
                <a:gd name="connsiteY0" fmla="*/ 0 h 302655"/>
                <a:gd name="connsiteX1" fmla="*/ 1066501 w 2087124"/>
                <a:gd name="connsiteY1" fmla="*/ 302654 h 302655"/>
                <a:gd name="connsiteX2" fmla="*/ 2087087 w 2087124"/>
                <a:gd name="connsiteY2" fmla="*/ 2364 h 302655"/>
                <a:gd name="connsiteX0" fmla="*/ 0 w 2087087"/>
                <a:gd name="connsiteY0" fmla="*/ 0 h 302657"/>
                <a:gd name="connsiteX1" fmla="*/ 1066501 w 2087087"/>
                <a:gd name="connsiteY1" fmla="*/ 302654 h 302657"/>
                <a:gd name="connsiteX2" fmla="*/ 2087087 w 2087087"/>
                <a:gd name="connsiteY2" fmla="*/ 2364 h 30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7087" h="302657">
                  <a:moveTo>
                    <a:pt x="0" y="0"/>
                  </a:moveTo>
                  <a:cubicBezTo>
                    <a:pt x="112702" y="233479"/>
                    <a:pt x="718653" y="302260"/>
                    <a:pt x="1066501" y="302654"/>
                  </a:cubicBezTo>
                  <a:cubicBezTo>
                    <a:pt x="1414349" y="303048"/>
                    <a:pt x="2065234" y="265127"/>
                    <a:pt x="2087087" y="236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64" idx="6"/>
              <a:endCxn id="65" idx="2"/>
            </p:cNvCxnSpPr>
            <p:nvPr/>
          </p:nvCxnSpPr>
          <p:spPr>
            <a:xfrm flipV="1">
              <a:off x="2894934" y="2446800"/>
              <a:ext cx="913057" cy="840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endCxn id="67" idx="2"/>
            </p:cNvCxnSpPr>
            <p:nvPr/>
          </p:nvCxnSpPr>
          <p:spPr>
            <a:xfrm>
              <a:off x="2894934" y="2474248"/>
              <a:ext cx="1484557" cy="41451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 131"/>
            <p:cNvGrpSpPr/>
            <p:nvPr/>
          </p:nvGrpSpPr>
          <p:grpSpPr>
            <a:xfrm>
              <a:off x="1366565" y="2103003"/>
              <a:ext cx="9277351" cy="1181303"/>
              <a:chOff x="1366565" y="3855603"/>
              <a:chExt cx="9277351" cy="1181303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366565" y="3855603"/>
                <a:ext cx="9277351" cy="1181303"/>
                <a:chOff x="1366565" y="3855603"/>
                <a:chExt cx="9277351" cy="1181303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1654969" y="41481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226469" y="459009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2797969" y="41565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3807991" y="41481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4379491" y="459009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950991" y="41565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961013" y="41481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6532513" y="459009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7104013" y="41565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9091296" y="41481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9662796" y="459009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0234296" y="4156539"/>
                  <a:ext cx="96965" cy="1025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1366565" y="3889729"/>
                      <a:ext cx="37144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23" name="Rectangle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6565" y="3889729"/>
                      <a:ext cx="371448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2091118" y="4667574"/>
                      <a:ext cx="367665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36" name="Rectangle 3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91118" y="4667574"/>
                      <a:ext cx="367665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176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Rectangle 39"/>
                    <p:cNvSpPr/>
                    <p:nvPr/>
                  </p:nvSpPr>
                  <p:spPr>
                    <a:xfrm>
                      <a:off x="2846452" y="3861801"/>
                      <a:ext cx="350672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ba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40" name="Rectangle 3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46452" y="3861801"/>
                      <a:ext cx="350672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Rectangle 76"/>
                    <p:cNvSpPr/>
                    <p:nvPr/>
                  </p:nvSpPr>
                  <p:spPr>
                    <a:xfrm>
                      <a:off x="3516354" y="3855603"/>
                      <a:ext cx="37144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ba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77" name="Rectangle 7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16354" y="3855603"/>
                      <a:ext cx="371448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b="-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240907" y="4667574"/>
                      <a:ext cx="367665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79" name="Rectangle 7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40907" y="4667574"/>
                      <a:ext cx="367665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176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Rectangle 79"/>
                    <p:cNvSpPr/>
                    <p:nvPr/>
                  </p:nvSpPr>
                  <p:spPr>
                    <a:xfrm>
                      <a:off x="4996240" y="3895928"/>
                      <a:ext cx="37792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0" name="Rectangle 7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6240" y="3895928"/>
                      <a:ext cx="377924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1176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5664416" y="3889729"/>
                      <a:ext cx="37144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2" name="Rectangle 8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64416" y="3889729"/>
                      <a:ext cx="371448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6388969" y="4615183"/>
                      <a:ext cx="350672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3" name="Rectangle 8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8969" y="4615183"/>
                      <a:ext cx="350672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Rectangle 84"/>
                    <p:cNvSpPr/>
                    <p:nvPr/>
                  </p:nvSpPr>
                  <p:spPr>
                    <a:xfrm>
                      <a:off x="7144302" y="3895928"/>
                      <a:ext cx="35644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ba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5" name="Rectangle 8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44302" y="3895928"/>
                      <a:ext cx="356444" cy="369332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Rectangle 85"/>
                    <p:cNvSpPr/>
                    <p:nvPr/>
                  </p:nvSpPr>
                  <p:spPr>
                    <a:xfrm>
                      <a:off x="8810279" y="3889729"/>
                      <a:ext cx="367986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ba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6" name="Rectangle 8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10279" y="3889729"/>
                      <a:ext cx="367986" cy="369332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9534832" y="4615181"/>
                      <a:ext cx="37138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8" name="Rectangle 8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34832" y="4615181"/>
                      <a:ext cx="371384" cy="36933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274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9" name="Rectangle 88"/>
                    <p:cNvSpPr/>
                    <p:nvPr/>
                  </p:nvSpPr>
                  <p:spPr>
                    <a:xfrm>
                      <a:off x="10290165" y="3895928"/>
                      <a:ext cx="35375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ba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89" name="Rectangle 8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90165" y="3895928"/>
                      <a:ext cx="353751" cy="369332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31" name="Rectangle 130"/>
              <p:cNvSpPr/>
              <p:nvPr/>
            </p:nvSpPr>
            <p:spPr>
              <a:xfrm>
                <a:off x="7803784" y="4127992"/>
                <a:ext cx="6832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/>
                  <a:t>. . .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29E7CB-1039-20DF-1682-7B0339BCEC54}"/>
              </a:ext>
            </a:extLst>
          </p:cNvPr>
          <p:cNvGrpSpPr/>
          <p:nvPr/>
        </p:nvGrpSpPr>
        <p:grpSpPr>
          <a:xfrm>
            <a:off x="9541266" y="2953404"/>
            <a:ext cx="2565887" cy="3231654"/>
            <a:chOff x="9541266" y="2953404"/>
            <a:chExt cx="2565887" cy="3231654"/>
          </a:xfrm>
        </p:grpSpPr>
        <p:sp>
          <p:nvSpPr>
            <p:cNvPr id="46" name="TextBox 45"/>
            <p:cNvSpPr txBox="1"/>
            <p:nvPr/>
          </p:nvSpPr>
          <p:spPr>
            <a:xfrm>
              <a:off x="9541266" y="2953404"/>
              <a:ext cx="2565887" cy="32316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Check-in 15.1</a:t>
              </a:r>
            </a:p>
            <a:p>
              <a:pPr>
                <a:spcBef>
                  <a:spcPts val="600"/>
                </a:spcBef>
              </a:pPr>
              <a:r>
                <a:rPr lang="en-US" sz="2000"/>
                <a:t>Does this proof require 3 literals per clause?</a:t>
              </a:r>
              <a:endParaRPr lang="en-US" sz="2000">
                <a:solidFill>
                  <a:schemeClr val="tx1"/>
                </a:solidFill>
              </a:endParaRPr>
            </a:p>
            <a:p>
              <a:pPr marL="457200" indent="-457200">
                <a:spcBef>
                  <a:spcPts val="600"/>
                </a:spcBef>
                <a:buFontTx/>
                <a:buAutoNum type="alphaLcParenBoth"/>
              </a:pPr>
              <a:r>
                <a:rPr lang="en-US" sz="2000"/>
                <a:t>Yes, to prove the claim.</a:t>
              </a:r>
            </a:p>
            <a:p>
              <a:pPr marL="457200" indent="-457200">
                <a:spcBef>
                  <a:spcPts val="600"/>
                </a:spcBef>
                <a:buFontTx/>
                <a:buAutoNum type="alphaLcParenBoth"/>
              </a:pPr>
              <a:r>
                <a:rPr lang="en-US" sz="2000"/>
                <a:t>Yes, to show it is in poly time. </a:t>
              </a:r>
              <a:endParaRPr lang="en-US" sz="2000" i="1">
                <a:latin typeface="Cambria Math" panose="02040503050406030204" pitchFamily="18" charset="0"/>
              </a:endParaRPr>
            </a:p>
            <a:p>
              <a:pPr marL="457200" indent="-457200">
                <a:spcBef>
                  <a:spcPts val="600"/>
                </a:spcBef>
                <a:buAutoNum type="alphaLcParenBoth"/>
              </a:pPr>
              <a:r>
                <a:rPr lang="en-US" sz="2000"/>
                <a:t>No, it works for any size clauses.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642804" y="3031558"/>
              <a:ext cx="187069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>
                  <a:solidFill>
                    <a:srgbClr val="FFC000"/>
                  </a:solidFill>
                  <a:cs typeface="Calibri"/>
                </a:rPr>
                <a:t>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8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83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DB0367C8-5DC4-155C-01D4-D3313D5F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9" y="1192163"/>
            <a:ext cx="11835739" cy="4498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08447-25C4-FF1E-6023-6A45B682F425}"/>
              </a:ext>
            </a:extLst>
          </p:cNvPr>
          <p:cNvSpPr txBox="1"/>
          <p:nvPr/>
        </p:nvSpPr>
        <p:spPr>
          <a:xfrm>
            <a:off x="2977053" y="257299"/>
            <a:ext cx="59436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We will prove that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1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276" y="0"/>
            <a:ext cx="779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Polynomial Time Reducibility</a:t>
            </a:r>
          </a:p>
        </p:txBody>
      </p:sp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2177" y="1093438"/>
                <a:ext cx="8422223" cy="143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400" b="1">
                    <a:solidFill>
                      <a:schemeClr val="tx1"/>
                    </a:solidFill>
                  </a:rPr>
                  <a:t>Defn: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is </a:t>
                </a:r>
                <a:r>
                  <a:rPr lang="en-US" sz="2400" u="sng"/>
                  <a:t>polynomial time reducible </a:t>
                </a:r>
                <a:r>
                  <a:rPr lang="en-US" sz="240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)  </a:t>
                </a:r>
                <a:r>
                  <a:rPr lang="en-US" sz="2400"/>
                  <a:t>if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400">
                    <a:solidFill>
                      <a:schemeClr val="tx1"/>
                    </a:solidFill>
                  </a:rPr>
                </a:br>
                <a:r>
                  <a:rPr lang="en-US" sz="2400">
                    <a:solidFill>
                      <a:schemeClr val="tx1"/>
                    </a:solidFill>
                  </a:rPr>
                  <a:t>by a reduction function that is computable in polynomial time.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400" b="1"/>
                  <a:t>Theorem:  </a:t>
                </a:r>
                <a:r>
                  <a:rPr lang="en-US" sz="2400"/>
                  <a:t>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/>
                  <a:t>  and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sz="2400"/>
                  <a:t>P  then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/>
                  <a:t> P.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7" y="1093438"/>
                <a:ext cx="8422223" cy="1431161"/>
              </a:xfrm>
              <a:prstGeom prst="rect">
                <a:avLst/>
              </a:prstGeom>
              <a:blipFill>
                <a:blip r:embed="rId2"/>
                <a:stretch>
                  <a:fillRect l="-1085" t="-3404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778039" y="2015473"/>
            <a:ext cx="3430065" cy="1447489"/>
            <a:chOff x="6764442" y="2151696"/>
            <a:chExt cx="3495252" cy="1447489"/>
          </a:xfrm>
        </p:grpSpPr>
        <p:grpSp>
          <p:nvGrpSpPr>
            <p:cNvPr id="7" name="Group 6"/>
            <p:cNvGrpSpPr/>
            <p:nvPr/>
          </p:nvGrpSpPr>
          <p:grpSpPr>
            <a:xfrm>
              <a:off x="6928190" y="2151696"/>
              <a:ext cx="3230333" cy="1025610"/>
              <a:chOff x="7587368" y="2692156"/>
              <a:chExt cx="3811763" cy="102561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587368" y="2692156"/>
                <a:ext cx="1203090" cy="1025610"/>
                <a:chOff x="1923169" y="3731741"/>
                <a:chExt cx="1203090" cy="1025610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923169" y="3731741"/>
                  <a:ext cx="1203090" cy="1025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2107713" y="4099268"/>
                  <a:ext cx="629308" cy="531341"/>
                  <a:chOff x="2107713" y="4099268"/>
                  <a:chExt cx="629308" cy="531341"/>
                </a:xfrm>
              </p:grpSpPr>
              <p:sp>
                <p:nvSpPr>
                  <p:cNvPr id="23" name="Oval 22"/>
                  <p:cNvSpPr/>
                  <p:nvPr/>
                </p:nvSpPr>
                <p:spPr>
                  <a:xfrm>
                    <a:off x="2119183" y="4099268"/>
                    <a:ext cx="617838" cy="53134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Rectangle 23"/>
                      <p:cNvSpPr/>
                      <p:nvPr/>
                    </p:nvSpPr>
                    <p:spPr>
                      <a:xfrm>
                        <a:off x="2107713" y="4164883"/>
                        <a:ext cx="479994" cy="40011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m:oMathPara>
                        </a14:m>
                        <a:endParaRPr lang="en-US" sz="20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Rectangle 2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07713" y="4164883"/>
                        <a:ext cx="479994" cy="400110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10174898" y="2692156"/>
                <a:ext cx="1224233" cy="1025610"/>
                <a:chOff x="4510699" y="3731741"/>
                <a:chExt cx="1224233" cy="1025610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4510699" y="3731741"/>
                  <a:ext cx="1224233" cy="1025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4899936" y="4099268"/>
                  <a:ext cx="650235" cy="531341"/>
                  <a:chOff x="2119183" y="4099268"/>
                  <a:chExt cx="650235" cy="531341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2119183" y="4099268"/>
                    <a:ext cx="617838" cy="53134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2276713" y="4164883"/>
                        <a:ext cx="492705" cy="40011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m:oMathPara>
                        </a14:m>
                        <a:endParaRPr lang="en-US" sz="20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Rectangle 1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276713" y="4164883"/>
                        <a:ext cx="492705" cy="400110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10" name="Oval 9"/>
              <p:cNvSpPr/>
              <p:nvPr/>
            </p:nvSpPr>
            <p:spPr>
              <a:xfrm>
                <a:off x="8272830" y="33253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272830" y="29467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0665112" y="33253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665112" y="29467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343899" y="2792408"/>
                <a:ext cx="2298700" cy="175651"/>
              </a:xfrm>
              <a:custGeom>
                <a:avLst/>
                <a:gdLst>
                  <a:gd name="connsiteX0" fmla="*/ 0 w 2386013"/>
                  <a:gd name="connsiteY0" fmla="*/ 273847 h 273847"/>
                  <a:gd name="connsiteX1" fmla="*/ 1193007 w 2386013"/>
                  <a:gd name="connsiteY1" fmla="*/ 3 h 273847"/>
                  <a:gd name="connsiteX2" fmla="*/ 2386013 w 2386013"/>
                  <a:gd name="connsiteY2" fmla="*/ 269084 h 27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013" h="273847">
                    <a:moveTo>
                      <a:pt x="0" y="273847"/>
                    </a:moveTo>
                    <a:cubicBezTo>
                      <a:pt x="397669" y="137322"/>
                      <a:pt x="795338" y="797"/>
                      <a:pt x="1193007" y="3"/>
                    </a:cubicBezTo>
                    <a:cubicBezTo>
                      <a:pt x="1590676" y="-791"/>
                      <a:pt x="1988344" y="134146"/>
                      <a:pt x="2386013" y="269084"/>
                    </a:cubicBezTo>
                  </a:path>
                </a:pathLst>
              </a:custGeom>
              <a:noFill/>
              <a:ln w="6350">
                <a:solidFill>
                  <a:schemeClr val="accent1">
                    <a:lumMod val="60000"/>
                    <a:lumOff val="40000"/>
                  </a:schemeClr>
                </a:solidFill>
                <a:tailEnd type="stealth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8343899" y="3158390"/>
                <a:ext cx="2298700" cy="175651"/>
              </a:xfrm>
              <a:custGeom>
                <a:avLst/>
                <a:gdLst>
                  <a:gd name="connsiteX0" fmla="*/ 0 w 2386013"/>
                  <a:gd name="connsiteY0" fmla="*/ 273847 h 273847"/>
                  <a:gd name="connsiteX1" fmla="*/ 1193007 w 2386013"/>
                  <a:gd name="connsiteY1" fmla="*/ 3 h 273847"/>
                  <a:gd name="connsiteX2" fmla="*/ 2386013 w 2386013"/>
                  <a:gd name="connsiteY2" fmla="*/ 269084 h 27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013" h="273847">
                    <a:moveTo>
                      <a:pt x="0" y="273847"/>
                    </a:moveTo>
                    <a:cubicBezTo>
                      <a:pt x="397669" y="137322"/>
                      <a:pt x="795338" y="797"/>
                      <a:pt x="1193007" y="3"/>
                    </a:cubicBezTo>
                    <a:cubicBezTo>
                      <a:pt x="1590676" y="-791"/>
                      <a:pt x="1988344" y="134146"/>
                      <a:pt x="2386013" y="269084"/>
                    </a:cubicBezTo>
                  </a:path>
                </a:pathLst>
              </a:custGeom>
              <a:noFill/>
              <a:ln w="6350">
                <a:solidFill>
                  <a:schemeClr val="accent1">
                    <a:lumMod val="60000"/>
                    <a:lumOff val="40000"/>
                  </a:schemeClr>
                </a:solidFill>
                <a:tailEnd type="stealth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9274398" y="3140687"/>
                    <a:ext cx="4377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4398" y="3140687"/>
                    <a:ext cx="43770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764442" y="3229853"/>
                  <a:ext cx="349525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/>
                    <a:t> is computable in polynomial time</a:t>
                  </a: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442" y="3229853"/>
                  <a:ext cx="349525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533" t="-8197" r="-248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/>
          <p:cNvGrpSpPr/>
          <p:nvPr/>
        </p:nvGrpSpPr>
        <p:grpSpPr>
          <a:xfrm>
            <a:off x="2273294" y="3510575"/>
            <a:ext cx="1134390" cy="880871"/>
            <a:chOff x="2273294" y="3510575"/>
            <a:chExt cx="1134390" cy="880871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2273294" y="3570154"/>
              <a:ext cx="650154" cy="376237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593168" y="3615398"/>
              <a:ext cx="400905" cy="388143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767899" y="3639211"/>
              <a:ext cx="270677" cy="707555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377617" y="3510575"/>
              <a:ext cx="556877" cy="83956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2880039" y="4022114"/>
                  <a:ext cx="52764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039" y="4022114"/>
                  <a:ext cx="52764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/>
          <p:cNvGrpSpPr/>
          <p:nvPr/>
        </p:nvGrpSpPr>
        <p:grpSpPr>
          <a:xfrm>
            <a:off x="487342" y="3099271"/>
            <a:ext cx="3431080" cy="2470752"/>
            <a:chOff x="487342" y="3099271"/>
            <a:chExt cx="3431080" cy="2470752"/>
          </a:xfrm>
        </p:grpSpPr>
        <p:grpSp>
          <p:nvGrpSpPr>
            <p:cNvPr id="69" name="Group 68"/>
            <p:cNvGrpSpPr/>
            <p:nvPr/>
          </p:nvGrpSpPr>
          <p:grpSpPr>
            <a:xfrm>
              <a:off x="487342" y="3099271"/>
              <a:ext cx="3431080" cy="2014014"/>
              <a:chOff x="487342" y="3099271"/>
              <a:chExt cx="3431080" cy="2014014"/>
            </a:xfrm>
          </p:grpSpPr>
          <p:grpSp>
            <p:nvGrpSpPr>
              <p:cNvPr id="31" name="Group 30"/>
              <p:cNvGrpSpPr/>
              <p:nvPr/>
            </p:nvGrpSpPr>
            <p:grpSpPr>
              <a:xfrm rot="20773612">
                <a:off x="487342" y="3126200"/>
                <a:ext cx="3431080" cy="1987085"/>
                <a:chOff x="1202825" y="4669917"/>
                <a:chExt cx="2084129" cy="1207008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1269529" y="4877181"/>
                  <a:ext cx="975360" cy="792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202825" y="4669917"/>
                  <a:ext cx="2084129" cy="120700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1972533" y="3099271"/>
                <a:ext cx="5421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/>
                  <a:t>NP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1678" y="4005283"/>
                <a:ext cx="3433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/>
                  <a:t>P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3049622" y="3309557"/>
                    <a:ext cx="64819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𝑆𝐴𝑇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9622" y="3309557"/>
                    <a:ext cx="64819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Oval 36"/>
              <p:cNvSpPr/>
              <p:nvPr/>
            </p:nvSpPr>
            <p:spPr>
              <a:xfrm>
                <a:off x="2994073" y="3494223"/>
                <a:ext cx="89006" cy="920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488022" y="5200691"/>
                  <a:ext cx="33525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ts val="1800"/>
                    </a:spcBef>
                  </a:pPr>
                  <a:r>
                    <a:rPr lang="en-US"/>
                    <a:t>Idea to show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𝑆𝐴𝑇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/>
                    <a:t> P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/>
                    <a:t>  P = NP </a:t>
                  </a: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022" y="5200691"/>
                  <a:ext cx="3352521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455" t="-8197" r="-90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B2B5FF-E935-E124-6425-03A1DE3BAF65}"/>
              </a:ext>
            </a:extLst>
          </p:cNvPr>
          <p:cNvSpPr txBox="1"/>
          <p:nvPr/>
        </p:nvSpPr>
        <p:spPr>
          <a:xfrm>
            <a:off x="4721769" y="3631870"/>
            <a:ext cx="779176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What is Super-Mario Game</a:t>
            </a:r>
            <a:b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rPr>
            </a:br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Decision Problem?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25" descr="A video game screen with a flag on a pole&#10;&#10;Description automatically generated">
            <a:extLst>
              <a:ext uri="{FF2B5EF4-FFF2-40B4-BE49-F238E27FC236}">
                <a16:creationId xmlns:a16="http://schemas.microsoft.com/office/drawing/2014/main" id="{7EDEFEAF-7720-C734-5660-51AD44622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249" y="1094206"/>
            <a:ext cx="5294415" cy="32297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485055B-9072-97AE-0ECE-05CDBEED1AFA}"/>
              </a:ext>
            </a:extLst>
          </p:cNvPr>
          <p:cNvSpPr txBox="1"/>
          <p:nvPr/>
        </p:nvSpPr>
        <p:spPr>
          <a:xfrm>
            <a:off x="5387813" y="5048626"/>
            <a:ext cx="6290338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"Is there a path s.t </a:t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</a:rPr>
              <a:t>Super Mario can win?"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000" end="412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3D40C33F-6AC9-1207-62FD-1A2971338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4" y="627396"/>
            <a:ext cx="10902461" cy="57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th equation&#10;&#10;Description automatically generated">
            <a:extLst>
              <a:ext uri="{FF2B5EF4-FFF2-40B4-BE49-F238E27FC236}">
                <a16:creationId xmlns:a16="http://schemas.microsoft.com/office/drawing/2014/main" id="{CCA9A170-4752-8052-BF7D-880A767C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3" y="463272"/>
            <a:ext cx="11330352" cy="59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0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equation&#10;&#10;Description automatically generated">
            <a:extLst>
              <a:ext uri="{FF2B5EF4-FFF2-40B4-BE49-F238E27FC236}">
                <a16:creationId xmlns:a16="http://schemas.microsoft.com/office/drawing/2014/main" id="{7245338F-BA38-FFC1-0A93-6DBD2E97B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363626"/>
            <a:ext cx="11723076" cy="61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000" end="3560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35" y="0"/>
            <a:ext cx="67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Nondeterministic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617" y="1363579"/>
                <a:ext cx="9067269" cy="241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In a nondeterministic TM (NTM) decider, all branches halt on all inputs.</a:t>
                </a:r>
                <a:endParaRPr lang="en-US" sz="2400"/>
              </a:p>
              <a:p>
                <a:pPr>
                  <a:spcBef>
                    <a:spcPts val="1200"/>
                  </a:spcBef>
                </a:pPr>
                <a:r>
                  <a:rPr lang="en-US" sz="2400" b="1"/>
                  <a:t>Defn:  </a:t>
                </a:r>
                <a:r>
                  <a:rPr lang="en-US" sz="2400"/>
                  <a:t>An NTM </a:t>
                </a:r>
                <a:r>
                  <a:rPr lang="en-US" sz="2400" u="sng"/>
                  <a:t>runs in time</a:t>
                </a:r>
                <a:r>
                  <a:rPr lang="en-US" sz="240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/>
                  <a:t>if all branches halt within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steps on all inputs of length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/>
                  <a:t>.  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400" b="1"/>
                  <a:t>Defn:  </a:t>
                </a:r>
                <a:r>
                  <a:rPr lang="en-US" sz="2400"/>
                  <a:t>NTIME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={</m:t>
                    </m:r>
                  </m:oMath>
                </a14:m>
                <a:r>
                  <a:rPr lang="en-US" sz="2400"/>
                  <a:t>𝐵| some 1-tape NTM decides 𝐵 </a:t>
                </a:r>
                <a:br>
                  <a:rPr lang="en-US" sz="2400"/>
                </a:br>
                <a:r>
                  <a:rPr lang="en-US" sz="2400"/>
                  <a:t>                                            and runs in time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/>
                  <a:t> }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1363579"/>
                <a:ext cx="9067269" cy="2418739"/>
              </a:xfrm>
              <a:prstGeom prst="rect">
                <a:avLst/>
              </a:prstGeom>
              <a:blipFill>
                <a:blip r:embed="rId2"/>
                <a:stretch>
                  <a:fillRect l="-1008" t="-2020" b="-4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8617" y="3764892"/>
                <a:ext cx="9827918" cy="1736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Defn</a:t>
                </a:r>
                <a:r>
                  <a:rPr lang="en-US" sz="2400" b="1">
                    <a:solidFill>
                      <a:schemeClr val="tx1"/>
                    </a:solidFill>
                  </a:rPr>
                  <a:t>:   N</a:t>
                </a:r>
                <a:r>
                  <a:rPr lang="en-US" sz="2400">
                    <a:solidFill>
                      <a:schemeClr val="tx1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2400" b="0" i="0" dirty="0" smtClean="0"/>
                          <m:t>NT</m:t>
                        </m:r>
                        <m:r>
                          <m:rPr>
                            <m:nor/>
                          </m:rPr>
                          <a:rPr lang="en-US" sz="2400" dirty="0"/>
                          <m:t>IME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b="0"/>
                  <a:t> </a:t>
                </a:r>
              </a:p>
              <a:p>
                <a:r>
                  <a:rPr lang="en-US" sz="2400"/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/>
                  <a:t>  nondeterministic polynomial time decidable languages</a:t>
                </a:r>
              </a:p>
              <a:p>
                <a:pPr marL="457200" indent="-2794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/>
                  <a:t>Invariant for all reasonable nondeterministic models</a:t>
                </a:r>
              </a:p>
              <a:p>
                <a:pPr marL="457200" indent="-279400">
                  <a:buFont typeface="Arial" panose="020B0604020202020204" pitchFamily="34" charset="0"/>
                  <a:buChar char="•"/>
                </a:pPr>
                <a:r>
                  <a:rPr lang="en-US" sz="2400"/>
                  <a:t>Corresponds roughly to easily verifiable problems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3764892"/>
                <a:ext cx="9827918" cy="1736245"/>
              </a:xfrm>
              <a:prstGeom prst="rect">
                <a:avLst/>
              </a:prstGeom>
              <a:blipFill>
                <a:blip r:embed="rId3"/>
                <a:stretch>
                  <a:fillRect l="-930" t="-24296" b="-7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38684" y="2738098"/>
                <a:ext cx="20957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Computation tree </a:t>
                </a:r>
                <a:br>
                  <a:rPr lang="en-US"/>
                </a:br>
                <a:r>
                  <a:rPr lang="en-US"/>
                  <a:t>for NTM on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684" y="2738098"/>
                <a:ext cx="2095702" cy="646331"/>
              </a:xfrm>
              <a:prstGeom prst="rect">
                <a:avLst/>
              </a:prstGeom>
              <a:blipFill>
                <a:blip r:embed="rId4"/>
                <a:stretch>
                  <a:fillRect l="-2326" t="-4717" r="-174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tree"/>
          <p:cNvGrpSpPr/>
          <p:nvPr/>
        </p:nvGrpSpPr>
        <p:grpSpPr>
          <a:xfrm>
            <a:off x="9325886" y="3548914"/>
            <a:ext cx="1330782" cy="1568539"/>
            <a:chOff x="689514" y="4575043"/>
            <a:chExt cx="1330782" cy="156853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415669" y="4575043"/>
              <a:ext cx="279348" cy="330200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174109" y="4575043"/>
              <a:ext cx="232613" cy="330200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949324" y="4919508"/>
              <a:ext cx="212574" cy="295320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160115" y="4919508"/>
              <a:ext cx="6061" cy="295320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66176" y="4905243"/>
              <a:ext cx="176825" cy="309585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695017" y="4935338"/>
              <a:ext cx="158629" cy="279490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553792" y="4935338"/>
              <a:ext cx="141226" cy="279490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550761" y="5232199"/>
              <a:ext cx="3032" cy="244567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874382" y="5232199"/>
              <a:ext cx="130771" cy="244567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74331" y="5244900"/>
              <a:ext cx="96567" cy="231866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41636" y="5219498"/>
              <a:ext cx="81386" cy="25726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091014" y="5214828"/>
              <a:ext cx="79079" cy="26193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210304" y="5214828"/>
              <a:ext cx="129064" cy="266789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31180" y="5214828"/>
              <a:ext cx="129064" cy="266789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960244" y="5214828"/>
              <a:ext cx="3360" cy="26193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581495" y="5675088"/>
              <a:ext cx="81386" cy="25726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450163" y="5670418"/>
              <a:ext cx="129064" cy="266789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 rot="5400000">
              <a:off x="1151616" y="5551913"/>
              <a:ext cx="431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/>
                <a:t>. . .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20846" y="5881463"/>
              <a:ext cx="81386" cy="25726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89514" y="5876793"/>
              <a:ext cx="129064" cy="266789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938910" y="5881463"/>
              <a:ext cx="81386" cy="25726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78261" y="5881463"/>
              <a:ext cx="81386" cy="257268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046929" y="5876793"/>
              <a:ext cx="129064" cy="266789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809846" y="5876793"/>
              <a:ext cx="129064" cy="266789"/>
            </a:xfrm>
            <a:prstGeom prst="line">
              <a:avLst/>
            </a:prstGeom>
            <a:ln w="952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0780459" y="3449346"/>
            <a:ext cx="663194" cy="1686202"/>
            <a:chOff x="11042547" y="3181350"/>
            <a:chExt cx="663194" cy="1686202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11374144" y="3181350"/>
              <a:ext cx="20375" cy="1686202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1042547" y="3848956"/>
                  <a:ext cx="66319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2547" y="3848956"/>
                  <a:ext cx="66319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9229775" y="5306073"/>
                <a:ext cx="16592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u="sng"/>
                  <a:t>all branches halt </a:t>
                </a:r>
                <a:br>
                  <a:rPr lang="en-US" sz="1600"/>
                </a:br>
                <a:r>
                  <a:rPr lang="en-US" sz="1600"/>
                  <a:t>within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/>
                  <a:t> steps </a:t>
                </a: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775" y="5306073"/>
                <a:ext cx="1659237" cy="584775"/>
              </a:xfrm>
              <a:prstGeom prst="rect">
                <a:avLst/>
              </a:prstGeom>
              <a:blipFill>
                <a:blip r:embed="rId6"/>
                <a:stretch>
                  <a:fillRect l="-1471" t="-3125" r="-147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7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3" grpId="0" uiExpand="1" build="p"/>
      <p:bldP spid="6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7000" end="329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6769C-DC8C-7752-F57C-44EC8EAD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4" y="606406"/>
            <a:ext cx="11330352" cy="59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51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5000" end="297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9000" end="284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1025769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5C230E-2226-E502-E638-63E4493B64DC}"/>
              </a:ext>
            </a:extLst>
          </p:cNvPr>
          <p:cNvSpPr txBox="1"/>
          <p:nvPr/>
        </p:nvSpPr>
        <p:spPr>
          <a:xfrm>
            <a:off x="2117516" y="558800"/>
            <a:ext cx="6290338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When should we output star in the </a:t>
            </a:r>
            <a:r>
              <a:rPr lang="en-US" sz="4000" err="1">
                <a:solidFill>
                  <a:srgbClr val="FF0000"/>
                </a:solidFill>
              </a:rPr>
              <a:t>questionbox</a:t>
            </a:r>
            <a:r>
              <a:rPr lang="en-US" sz="4000">
                <a:solidFill>
                  <a:srgbClr val="FF0000"/>
                </a:solidFill>
              </a:rPr>
              <a:t> ?</a:t>
            </a:r>
            <a:endParaRPr lang="en-US"/>
          </a:p>
        </p:txBody>
      </p:sp>
      <p:pic>
        <p:nvPicPr>
          <p:cNvPr id="4" name="Picture 3" descr="A black and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A9099F3-C376-FFFE-7974-2E7CFCA5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1" y="2926280"/>
            <a:ext cx="3608244" cy="2689515"/>
          </a:xfrm>
          <a:prstGeom prst="rect">
            <a:avLst/>
          </a:prstGeom>
        </p:spPr>
      </p:pic>
      <p:pic>
        <p:nvPicPr>
          <p:cNvPr id="5" name="Picture 4" descr="A video game with a cartoon character&#10;&#10;Description automatically generated">
            <a:extLst>
              <a:ext uri="{FF2B5EF4-FFF2-40B4-BE49-F238E27FC236}">
                <a16:creationId xmlns:a16="http://schemas.microsoft.com/office/drawing/2014/main" id="{D53B6576-8D8C-6905-3828-F7F26A471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836" y="2631067"/>
            <a:ext cx="6999963" cy="41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000" end="252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00" end="222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973D17-A363-6895-D8F2-38E1D68D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6" y="417533"/>
            <a:ext cx="10701866" cy="6316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EE950-EFC0-AFD8-1529-0D0D748E883A}"/>
              </a:ext>
            </a:extLst>
          </p:cNvPr>
          <p:cNvSpPr txBox="1"/>
          <p:nvPr/>
        </p:nvSpPr>
        <p:spPr>
          <a:xfrm>
            <a:off x="2106227" y="0"/>
            <a:ext cx="8751315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What is the problem with the construction?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937" end="205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0627" end="1366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0435" y="0"/>
                <a:ext cx="67333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𝐻𝐴𝑀𝑃𝐴𝑇𝐻</m:t>
                    </m:r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NP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5" y="0"/>
                <a:ext cx="6733309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617" y="1363579"/>
                <a:ext cx="6446983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Theorem: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𝐻𝐴𝑀𝑃𝐴𝑇𝐻</m:t>
                    </m:r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NP</a:t>
                </a:r>
              </a:p>
              <a:p>
                <a:r>
                  <a:rPr lang="en-US" sz="2400" b="1">
                    <a:latin typeface="+mj-lt"/>
                  </a:rPr>
                  <a:t>Proof:  </a:t>
                </a:r>
              </a:p>
              <a:p>
                <a:r>
                  <a:rPr lang="en-US" sz="2400">
                    <a:latin typeface="+mj-lt"/>
                  </a:rPr>
                  <a:t>“On input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〈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2400">
                    <a:latin typeface="+mj-lt"/>
                  </a:rPr>
                  <a:t>  (Say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>
                    <a:latin typeface="+mj-lt"/>
                  </a:rPr>
                  <a:t> has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>
                    <a:latin typeface="+mj-lt"/>
                  </a:rPr>
                  <a:t> nodes.)</a:t>
                </a:r>
              </a:p>
              <a:p>
                <a:r>
                  <a:rPr lang="en-US" sz="2400">
                    <a:latin typeface="+mj-lt"/>
                  </a:rPr>
                  <a:t>        1.   Nondeterministically write a sequence</a:t>
                </a:r>
              </a:p>
              <a:p>
                <a:r>
                  <a:rPr lang="en-US" sz="2400">
                    <a:latin typeface="+mj-lt"/>
                  </a:rPr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>
                    <a:latin typeface="+mj-lt"/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>
                    <a:latin typeface="+mj-lt"/>
                  </a:rPr>
                  <a:t> nodes.</a:t>
                </a:r>
              </a:p>
              <a:p>
                <a:r>
                  <a:rPr lang="en-US" sz="2400">
                    <a:latin typeface="+mj-lt"/>
                  </a:rPr>
                  <a:t>        2.   </a:t>
                </a:r>
                <a:r>
                  <a:rPr lang="en-US" sz="2400" i="1">
                    <a:latin typeface="+mj-lt"/>
                  </a:rPr>
                  <a:t>Accept</a:t>
                </a:r>
                <a:r>
                  <a:rPr lang="en-US" sz="2400">
                    <a:latin typeface="+mj-lt"/>
                  </a:rPr>
                  <a:t> 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400">
                  <a:latin typeface="+mj-lt"/>
                </a:endParaRPr>
              </a:p>
              <a:p>
                <a:r>
                  <a:rPr lang="en-US" sz="2400">
                    <a:latin typeface="+mj-lt"/>
                  </a:rPr>
                  <a:t>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>
                  <a:latin typeface="+mj-lt"/>
                </a:endParaRPr>
              </a:p>
              <a:p>
                <a:r>
                  <a:rPr lang="en-US" sz="2400">
                    <a:latin typeface="+mj-lt"/>
                  </a:rPr>
                  <a:t>                              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+mj-lt"/>
                  </a:rPr>
                  <a:t> is an edge </a:t>
                </a:r>
              </a:p>
              <a:p>
                <a:r>
                  <a:rPr lang="en-US" sz="2400">
                    <a:latin typeface="+mj-lt"/>
                  </a:rPr>
                  <a:t>                               and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>
                    <a:latin typeface="+mj-lt"/>
                  </a:rPr>
                  <a:t> repeats.</a:t>
                </a:r>
              </a:p>
              <a:p>
                <a:r>
                  <a:rPr lang="en-US" sz="2400">
                    <a:latin typeface="+mj-lt"/>
                  </a:rPr>
                  <a:t>        3.   </a:t>
                </a:r>
                <a:r>
                  <a:rPr lang="en-US" sz="2400" i="1">
                    <a:latin typeface="+mj-lt"/>
                  </a:rPr>
                  <a:t>Reject</a:t>
                </a:r>
                <a:r>
                  <a:rPr lang="en-US" sz="2400">
                    <a:latin typeface="+mj-lt"/>
                  </a:rPr>
                  <a:t> if any condition fails.”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1363579"/>
                <a:ext cx="6446983" cy="3785652"/>
              </a:xfrm>
              <a:prstGeom prst="rect">
                <a:avLst/>
              </a:prstGeom>
              <a:blipFill>
                <a:blip r:embed="rId3"/>
                <a:stretch>
                  <a:fillRect l="-1418" t="-1288" b="-2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98322" y="780856"/>
                <a:ext cx="17122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Computation of </a:t>
                </a:r>
                <a:br>
                  <a:rPr lang="en-US"/>
                </a:br>
                <a:r>
                  <a:rPr lang="en-US"/>
                  <a:t>M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〈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322" y="780856"/>
                <a:ext cx="1712200" cy="646331"/>
              </a:xfrm>
              <a:prstGeom prst="rect">
                <a:avLst/>
              </a:prstGeom>
              <a:blipFill>
                <a:blip r:embed="rId4"/>
                <a:stretch>
                  <a:fillRect l="-2491" t="-4717" r="-249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Group 103"/>
          <p:cNvGrpSpPr/>
          <p:nvPr/>
        </p:nvGrpSpPr>
        <p:grpSpPr>
          <a:xfrm>
            <a:off x="6804309" y="1466850"/>
            <a:ext cx="2591631" cy="1360137"/>
            <a:chOff x="6804309" y="1466850"/>
            <a:chExt cx="2591631" cy="1360137"/>
          </a:xfrm>
        </p:grpSpPr>
        <p:grpSp>
          <p:nvGrpSpPr>
            <p:cNvPr id="99" name="Group 98"/>
            <p:cNvGrpSpPr/>
            <p:nvPr/>
          </p:nvGrpSpPr>
          <p:grpSpPr>
            <a:xfrm>
              <a:off x="6804309" y="1563373"/>
              <a:ext cx="1084093" cy="1263614"/>
              <a:chOff x="6804309" y="1563373"/>
              <a:chExt cx="1084093" cy="1263614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H="1">
                <a:off x="7109201" y="1563373"/>
                <a:ext cx="212726" cy="2877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328221" y="1576146"/>
                <a:ext cx="232122" cy="27499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6890181" y="1851143"/>
                <a:ext cx="212726" cy="2877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7119492" y="1845876"/>
                <a:ext cx="68430" cy="31357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7434584" y="1840609"/>
                <a:ext cx="119585" cy="30155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7557315" y="1845876"/>
                <a:ext cx="180536" cy="27499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6804309" y="2133646"/>
                <a:ext cx="85871" cy="29303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890180" y="2142161"/>
                <a:ext cx="106364" cy="27925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7120323" y="2159454"/>
                <a:ext cx="64991" cy="246099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7415456" y="2136207"/>
                <a:ext cx="27220" cy="26934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7192193" y="2156821"/>
                <a:ext cx="116900" cy="24873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7704720" y="2120873"/>
                <a:ext cx="27220" cy="26934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7456498" y="2126140"/>
                <a:ext cx="133583" cy="264079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740632" y="2120873"/>
                <a:ext cx="147770" cy="26934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/>
                  <p:cNvSpPr/>
                  <p:nvPr/>
                </p:nvSpPr>
                <p:spPr>
                  <a:xfrm>
                    <a:off x="7167077" y="2457655"/>
                    <a:ext cx="3097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⋮</m:t>
                          </m:r>
                        </m:oMath>
                      </m:oMathPara>
                    </a14:m>
                    <a:endParaRPr lang="en-US" b="0"/>
                  </a:p>
                </p:txBody>
              </p:sp>
            </mc:Choice>
            <mc:Fallback xmlns="">
              <p:sp>
                <p:nvSpPr>
                  <p:cNvPr id="65" name="Rectangle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7077" y="2457655"/>
                    <a:ext cx="30970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5" name="Group 94"/>
            <p:cNvGrpSpPr/>
            <p:nvPr/>
          </p:nvGrpSpPr>
          <p:grpSpPr>
            <a:xfrm>
              <a:off x="8058150" y="1466850"/>
              <a:ext cx="1337790" cy="1285875"/>
              <a:chOff x="8058150" y="1466850"/>
              <a:chExt cx="1337790" cy="1285875"/>
            </a:xfrm>
          </p:grpSpPr>
          <p:sp>
            <p:nvSpPr>
              <p:cNvPr id="76" name="Right Brace 75"/>
              <p:cNvSpPr/>
              <p:nvPr/>
            </p:nvSpPr>
            <p:spPr>
              <a:xfrm>
                <a:off x="8058150" y="1466850"/>
                <a:ext cx="257175" cy="1285875"/>
              </a:xfrm>
              <a:prstGeom prst="rightBrace">
                <a:avLst>
                  <a:gd name="adj1" fmla="val 49074"/>
                  <a:gd name="adj2" fmla="val 50000"/>
                </a:avLst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Rectangle 76"/>
                  <p:cNvSpPr/>
                  <p:nvPr/>
                </p:nvSpPr>
                <p:spPr>
                  <a:xfrm>
                    <a:off x="8236623" y="1932380"/>
                    <a:ext cx="1159317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/>
                      <a:t>Guess  </a:t>
                    </a:r>
                    <a:br>
                      <a:rPr lang="en-US"/>
                    </a:br>
                    <a:r>
                      <a:rPr lang="en-US"/>
                      <a:t>bits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77" name="Rectangle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6623" y="1932380"/>
                    <a:ext cx="1159317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56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6" name="Group 105"/>
          <p:cNvGrpSpPr/>
          <p:nvPr/>
        </p:nvGrpSpPr>
        <p:grpSpPr>
          <a:xfrm>
            <a:off x="7141696" y="4216716"/>
            <a:ext cx="2321164" cy="1027306"/>
            <a:chOff x="7141696" y="4216716"/>
            <a:chExt cx="2321164" cy="1027306"/>
          </a:xfrm>
        </p:grpSpPr>
        <p:grpSp>
          <p:nvGrpSpPr>
            <p:cNvPr id="97" name="Group 96"/>
            <p:cNvGrpSpPr/>
            <p:nvPr/>
          </p:nvGrpSpPr>
          <p:grpSpPr>
            <a:xfrm>
              <a:off x="8072811" y="4216716"/>
              <a:ext cx="1390049" cy="925632"/>
              <a:chOff x="8072811" y="4216716"/>
              <a:chExt cx="1390049" cy="925632"/>
            </a:xfrm>
          </p:grpSpPr>
          <p:sp>
            <p:nvSpPr>
              <p:cNvPr id="80" name="Right Brace 79"/>
              <p:cNvSpPr/>
              <p:nvPr/>
            </p:nvSpPr>
            <p:spPr>
              <a:xfrm>
                <a:off x="8072811" y="4216716"/>
                <a:ext cx="257175" cy="925632"/>
              </a:xfrm>
              <a:prstGeom prst="rightBrace">
                <a:avLst>
                  <a:gd name="adj1" fmla="val 49074"/>
                  <a:gd name="adj2" fmla="val 50000"/>
                </a:avLst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8225718" y="4373372"/>
                    <a:ext cx="1237142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/>
                      <a:t>Guess  </a:t>
                    </a:r>
                    <a:br>
                      <a:rPr lang="en-US"/>
                    </a:br>
                    <a:r>
                      <a:rPr lang="en-US"/>
                      <a:t>bits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5718" y="4373372"/>
                    <a:ext cx="1237142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4717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1" name="Group 100"/>
            <p:cNvGrpSpPr/>
            <p:nvPr/>
          </p:nvGrpSpPr>
          <p:grpSpPr>
            <a:xfrm>
              <a:off x="7141696" y="4360599"/>
              <a:ext cx="628650" cy="883423"/>
              <a:chOff x="7141696" y="4360599"/>
              <a:chExt cx="628650" cy="883423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 flipH="1">
                <a:off x="7141696" y="4360599"/>
                <a:ext cx="212726" cy="2877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7360716" y="4373372"/>
                <a:ext cx="232122" cy="27499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H="1">
                <a:off x="7467079" y="4637835"/>
                <a:ext cx="119585" cy="30155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7589810" y="4643102"/>
                <a:ext cx="180536" cy="27499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/>
                  <p:cNvSpPr/>
                  <p:nvPr/>
                </p:nvSpPr>
                <p:spPr>
                  <a:xfrm>
                    <a:off x="7185314" y="4874690"/>
                    <a:ext cx="3097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⋮</m:t>
                          </m:r>
                        </m:oMath>
                      </m:oMathPara>
                    </a14:m>
                    <a:endParaRPr lang="en-US" b="0"/>
                  </a:p>
                </p:txBody>
              </p:sp>
            </mc:Choice>
            <mc:Fallback xmlns="">
              <p:sp>
                <p:nvSpPr>
                  <p:cNvPr id="82" name="Rectangle 8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85314" y="4874690"/>
                    <a:ext cx="30970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5" name="Group 104"/>
          <p:cNvGrpSpPr/>
          <p:nvPr/>
        </p:nvGrpSpPr>
        <p:grpSpPr>
          <a:xfrm>
            <a:off x="6890181" y="2826988"/>
            <a:ext cx="2529929" cy="1364752"/>
            <a:chOff x="6890181" y="2826988"/>
            <a:chExt cx="2529929" cy="1364752"/>
          </a:xfrm>
        </p:grpSpPr>
        <p:grpSp>
          <p:nvGrpSpPr>
            <p:cNvPr id="100" name="Group 99"/>
            <p:cNvGrpSpPr/>
            <p:nvPr/>
          </p:nvGrpSpPr>
          <p:grpSpPr>
            <a:xfrm>
              <a:off x="6890181" y="2833373"/>
              <a:ext cx="847670" cy="945086"/>
              <a:chOff x="6890181" y="2833373"/>
              <a:chExt cx="847670" cy="945086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flipH="1">
                <a:off x="7109201" y="2833373"/>
                <a:ext cx="212726" cy="2877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7328221" y="2846146"/>
                <a:ext cx="232122" cy="27499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6890181" y="3121143"/>
                <a:ext cx="212726" cy="2877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7119492" y="3115876"/>
                <a:ext cx="68430" cy="31357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H="1">
                <a:off x="7434584" y="3110609"/>
                <a:ext cx="119585" cy="30155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7557315" y="3115876"/>
                <a:ext cx="180536" cy="27499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7185314" y="3409127"/>
                    <a:ext cx="3097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⋮</m:t>
                          </m:r>
                        </m:oMath>
                      </m:oMathPara>
                    </a14:m>
                    <a:endParaRPr lang="en-US" b="0"/>
                  </a:p>
                </p:txBody>
              </p:sp>
            </mc:Choice>
            <mc:Fallback xmlns="">
              <p:sp>
                <p:nvSpPr>
                  <p:cNvPr id="66" name="Rectangle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85314" y="3409127"/>
                    <a:ext cx="30970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6" name="Group 95"/>
            <p:cNvGrpSpPr/>
            <p:nvPr/>
          </p:nvGrpSpPr>
          <p:grpSpPr>
            <a:xfrm>
              <a:off x="8058150" y="2826988"/>
              <a:ext cx="1361960" cy="929952"/>
              <a:chOff x="8058150" y="2826988"/>
              <a:chExt cx="1361960" cy="929952"/>
            </a:xfrm>
          </p:grpSpPr>
          <p:sp>
            <p:nvSpPr>
              <p:cNvPr id="78" name="Right Brace 77"/>
              <p:cNvSpPr/>
              <p:nvPr/>
            </p:nvSpPr>
            <p:spPr>
              <a:xfrm>
                <a:off x="8058150" y="2826988"/>
                <a:ext cx="257175" cy="925632"/>
              </a:xfrm>
              <a:prstGeom prst="rightBrace">
                <a:avLst>
                  <a:gd name="adj1" fmla="val 49074"/>
                  <a:gd name="adj2" fmla="val 50000"/>
                </a:avLst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/>
                  <p:cNvSpPr/>
                  <p:nvPr/>
                </p:nvSpPr>
                <p:spPr>
                  <a:xfrm>
                    <a:off x="8280663" y="3110609"/>
                    <a:ext cx="1139447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/>
                      <a:t>Guess  </a:t>
                    </a:r>
                    <a:br>
                      <a:rPr lang="en-US"/>
                    </a:br>
                    <a:r>
                      <a:rPr lang="en-US"/>
                      <a:t>bits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79" name="Rectangle 7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0663" y="3110609"/>
                    <a:ext cx="1139447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717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/>
                <p:cNvSpPr/>
                <p:nvPr/>
              </p:nvSpPr>
              <p:spPr>
                <a:xfrm>
                  <a:off x="7974728" y="3822408"/>
                  <a:ext cx="3097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83" name="Rectangle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4728" y="3822408"/>
                  <a:ext cx="3097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/>
          <p:cNvGrpSpPr/>
          <p:nvPr/>
        </p:nvGrpSpPr>
        <p:grpSpPr>
          <a:xfrm>
            <a:off x="6104759" y="5270512"/>
            <a:ext cx="3500133" cy="1123771"/>
            <a:chOff x="6104759" y="5270512"/>
            <a:chExt cx="3500133" cy="1123771"/>
          </a:xfrm>
        </p:grpSpPr>
        <p:grpSp>
          <p:nvGrpSpPr>
            <p:cNvPr id="98" name="Group 97"/>
            <p:cNvGrpSpPr/>
            <p:nvPr/>
          </p:nvGrpSpPr>
          <p:grpSpPr>
            <a:xfrm>
              <a:off x="8072811" y="5270512"/>
              <a:ext cx="1532081" cy="1080723"/>
              <a:chOff x="8072811" y="5270512"/>
              <a:chExt cx="1532081" cy="1080723"/>
            </a:xfrm>
          </p:grpSpPr>
          <p:sp>
            <p:nvSpPr>
              <p:cNvPr id="91" name="Right Brace 90"/>
              <p:cNvSpPr/>
              <p:nvPr/>
            </p:nvSpPr>
            <p:spPr>
              <a:xfrm>
                <a:off x="8072811" y="5270512"/>
                <a:ext cx="257175" cy="925632"/>
              </a:xfrm>
              <a:prstGeom prst="rightBrace">
                <a:avLst>
                  <a:gd name="adj1" fmla="val 49074"/>
                  <a:gd name="adj2" fmla="val 50000"/>
                </a:avLst>
              </a:prstGeom>
              <a:ln w="95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Rectangle 91"/>
                  <p:cNvSpPr/>
                  <p:nvPr/>
                </p:nvSpPr>
                <p:spPr>
                  <a:xfrm>
                    <a:off x="8302857" y="5427905"/>
                    <a:ext cx="1302035" cy="92333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/>
                      <a:t>Check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a14:m>
                    <a:r>
                      <a:rPr lang="en-US"/>
                      <a:t> works </a:t>
                    </a:r>
                  </a:p>
                </p:txBody>
              </p:sp>
            </mc:Choice>
            <mc:Fallback xmlns="">
              <p:sp>
                <p:nvSpPr>
                  <p:cNvPr id="92" name="Rectangle 9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2857" y="5427905"/>
                    <a:ext cx="1302035" cy="92333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67" t="-3289" b="-92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3" name="Group 102"/>
            <p:cNvGrpSpPr/>
            <p:nvPr/>
          </p:nvGrpSpPr>
          <p:grpSpPr>
            <a:xfrm>
              <a:off x="6104759" y="5427905"/>
              <a:ext cx="2019135" cy="966378"/>
              <a:chOff x="6104759" y="5427905"/>
              <a:chExt cx="2019135" cy="9663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Rectangle 74"/>
                  <p:cNvSpPr/>
                  <p:nvPr/>
                </p:nvSpPr>
                <p:spPr>
                  <a:xfrm>
                    <a:off x="7415456" y="5518562"/>
                    <a:ext cx="43473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b="0"/>
                  </a:p>
                </p:txBody>
              </p:sp>
            </mc:Choice>
            <mc:Fallback xmlns="">
              <p:sp>
                <p:nvSpPr>
                  <p:cNvPr id="75" name="Rectangle 7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5456" y="5518562"/>
                    <a:ext cx="434734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5" name="Straight Arrow Connector 84"/>
              <p:cNvCxnSpPr/>
              <p:nvPr/>
            </p:nvCxnSpPr>
            <p:spPr>
              <a:xfrm>
                <a:off x="6996544" y="5427905"/>
                <a:ext cx="0" cy="5823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7167077" y="5427905"/>
                <a:ext cx="0" cy="5823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7337610" y="5427905"/>
                <a:ext cx="0" cy="5823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7888402" y="5427905"/>
                <a:ext cx="0" cy="5823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 rot="20279296">
                <a:off x="6104759" y="6024951"/>
                <a:ext cx="11394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err="1"/>
                  <a:t>acc</a:t>
                </a:r>
                <a:r>
                  <a:rPr lang="en-US"/>
                  <a:t>/</a:t>
                </a:r>
                <a:r>
                  <a:rPr lang="en-US" err="1"/>
                  <a:t>rej</a:t>
                </a:r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 rot="20279296">
                <a:off x="6984447" y="6024951"/>
                <a:ext cx="11394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err="1"/>
                  <a:t>acc</a:t>
                </a:r>
                <a:r>
                  <a:rPr lang="en-US"/>
                  <a:t>/</a:t>
                </a:r>
                <a:r>
                  <a:rPr lang="en-US" err="1"/>
                  <a:t>rej</a:t>
                </a:r>
                <a:endParaRPr lang="en-US"/>
              </a:p>
            </p:txBody>
          </p:sp>
        </p:grpSp>
      </p:grpSp>
      <p:sp>
        <p:nvSpPr>
          <p:cNvPr id="6" name="Oval 5"/>
          <p:cNvSpPr/>
          <p:nvPr/>
        </p:nvSpPr>
        <p:spPr>
          <a:xfrm>
            <a:off x="2562225" y="2914650"/>
            <a:ext cx="419099" cy="3952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739525" y="2914650"/>
            <a:ext cx="419099" cy="3952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317293" y="2914650"/>
            <a:ext cx="419099" cy="3952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50620" y="3309938"/>
            <a:ext cx="4454843" cy="17383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5" grpId="0"/>
      <p:bldP spid="6" grpId="0" animBg="1"/>
      <p:bldP spid="62" grpId="0" animBg="1"/>
      <p:bldP spid="69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61BE2F-C903-0B1D-83CA-E7B8C9003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6340" end="698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685800"/>
            <a:ext cx="957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B01355-9157-CBD3-C969-895C6C2A5DF7}"/>
              </a:ext>
            </a:extLst>
          </p:cNvPr>
          <p:cNvSpPr txBox="1"/>
          <p:nvPr/>
        </p:nvSpPr>
        <p:spPr>
          <a:xfrm>
            <a:off x="2743200" y="879231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Quick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8803D-E981-AC9D-3CA6-BD27FFD8FB7F}"/>
              </a:ext>
            </a:extLst>
          </p:cNvPr>
          <p:cNvSpPr txBox="1"/>
          <p:nvPr/>
        </p:nvSpPr>
        <p:spPr>
          <a:xfrm>
            <a:off x="1720745" y="2106706"/>
            <a:ext cx="8751315" cy="440120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Reduction (A to B) means:</a:t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  <a:cs typeface="Calibri"/>
              </a:rPr>
              <a:t>Coding any instance of A </a:t>
            </a:r>
            <a:br>
              <a:rPr lang="en-US" sz="4000">
                <a:solidFill>
                  <a:srgbClr val="FF0000"/>
                </a:solidFill>
                <a:cs typeface="Calibri"/>
              </a:rPr>
            </a:br>
            <a:r>
              <a:rPr lang="en-US" sz="4000">
                <a:solidFill>
                  <a:srgbClr val="FF0000"/>
                </a:solidFill>
                <a:cs typeface="Calibri"/>
              </a:rPr>
              <a:t>as an instance of B</a:t>
            </a:r>
            <a:br>
              <a:rPr lang="en-US" sz="4000">
                <a:solidFill>
                  <a:srgbClr val="FF0000"/>
                </a:solidFill>
                <a:cs typeface="Calibri"/>
              </a:rPr>
            </a:br>
            <a:br>
              <a:rPr lang="en-US" sz="4000">
                <a:cs typeface="Calibri"/>
              </a:rPr>
            </a:br>
            <a:r>
              <a:rPr lang="en-US" sz="4000">
                <a:solidFill>
                  <a:srgbClr val="FF0000"/>
                </a:solidFill>
                <a:cs typeface="Calibri"/>
              </a:rPr>
              <a:t>Then if we have a poly-solver for B</a:t>
            </a:r>
            <a:br>
              <a:rPr lang="en-US" sz="4000">
                <a:solidFill>
                  <a:srgbClr val="FF0000"/>
                </a:solidFill>
                <a:cs typeface="Calibri"/>
              </a:rPr>
            </a:br>
            <a:r>
              <a:rPr lang="en-US" sz="4000">
                <a:solidFill>
                  <a:srgbClr val="FF0000"/>
                </a:solidFill>
                <a:cs typeface="Calibri"/>
              </a:rPr>
              <a:t>then we have a poly-solver for A</a:t>
            </a:r>
            <a:br>
              <a:rPr lang="en-US" sz="4000">
                <a:cs typeface="Calibri"/>
              </a:rPr>
            </a:br>
            <a:endParaRPr lang="en-US" sz="400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29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0435" y="0"/>
                <a:ext cx="67333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𝐶𝑂𝑀𝑃𝑂𝑆𝐼𝑇𝐸𝑆</m:t>
                    </m:r>
                    <m:r>
                      <a:rPr lang="en-US" sz="4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0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NP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5" y="0"/>
                <a:ext cx="6733309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617" y="1363579"/>
                <a:ext cx="9177991" cy="335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Defn: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𝐶𝑂𝑀𝑃𝑂𝑆𝐼𝑇𝐸𝑆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is not prime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is written in binary} </a:t>
                </a:r>
              </a:p>
              <a:p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𝑦𝑧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for integers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,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in binary}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4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Theorem: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𝐶𝑂𝑀𝑃𝑂𝑆𝐼𝑇𝐸𝑆</m:t>
                    </m:r>
                    <m:r>
                      <a:rPr lang="en-US" sz="24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NP</a:t>
                </a:r>
              </a:p>
              <a:p>
                <a:r>
                  <a:rPr lang="en-US" sz="2000" b="1">
                    <a:latin typeface="+mj-lt"/>
                  </a:rPr>
                  <a:t>Proof:   </a:t>
                </a:r>
                <a:r>
                  <a:rPr lang="en-US" sz="2000">
                    <a:latin typeface="+mj-lt"/>
                  </a:rPr>
                  <a:t>“On input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>
                  <a:latin typeface="+mj-lt"/>
                </a:endParaRPr>
              </a:p>
              <a:p>
                <a:r>
                  <a:rPr lang="en-US" sz="2000">
                    <a:latin typeface="+mj-lt"/>
                  </a:rPr>
                  <a:t>      1.  Nondeterministically write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>
                    <a:latin typeface="+mj-lt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>
                    <a:latin typeface="+mj-lt"/>
                  </a:rPr>
                  <a:t>.</a:t>
                </a:r>
              </a:p>
              <a:p>
                <a:r>
                  <a:rPr lang="en-US" sz="2000">
                    <a:latin typeface="+mj-lt"/>
                  </a:rPr>
                  <a:t>      2.  </a:t>
                </a:r>
                <a:r>
                  <a:rPr lang="en-US" sz="2000" i="1">
                    <a:latin typeface="+mj-lt"/>
                  </a:rPr>
                  <a:t>Accept</a:t>
                </a:r>
                <a:r>
                  <a:rPr lang="en-US" sz="2000">
                    <a:latin typeface="+mj-lt"/>
                  </a:rPr>
                  <a:t> if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>
                    <a:latin typeface="+mj-lt"/>
                  </a:rPr>
                  <a:t> divides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>
                    <a:latin typeface="+mj-lt"/>
                  </a:rPr>
                  <a:t> with remainder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>
                    <a:latin typeface="+mj-lt"/>
                  </a:rPr>
                  <a:t>.</a:t>
                </a:r>
                <a:br>
                  <a:rPr lang="en-US" sz="2000">
                    <a:latin typeface="+mj-lt"/>
                  </a:rPr>
                </a:br>
                <a:r>
                  <a:rPr lang="en-US" sz="2000">
                    <a:latin typeface="+mj-lt"/>
                  </a:rPr>
                  <a:t>           </a:t>
                </a:r>
                <a:r>
                  <a:rPr lang="en-US" sz="2000" i="1">
                    <a:latin typeface="+mj-lt"/>
                  </a:rPr>
                  <a:t>Reject</a:t>
                </a:r>
                <a:r>
                  <a:rPr lang="en-US" sz="2000">
                    <a:latin typeface="+mj-lt"/>
                  </a:rPr>
                  <a:t> if not.”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latin typeface="+mj-lt"/>
                  </a:rPr>
                  <a:t>Note:  </a:t>
                </a:r>
                <a:r>
                  <a:rPr lang="en-US" sz="2000">
                    <a:latin typeface="+mj-lt"/>
                  </a:rPr>
                  <a:t>Using base 10 instead of base 2 wouldn’t matter because can convert in polynomial time.</a:t>
                </a:r>
                <a:endParaRPr lang="en-US" sz="240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1363579"/>
                <a:ext cx="9177991" cy="3354765"/>
              </a:xfrm>
              <a:prstGeom prst="rect">
                <a:avLst/>
              </a:prstGeom>
              <a:blipFill>
                <a:blip r:embed="rId4"/>
                <a:stretch>
                  <a:fillRect l="-996" t="-1455" b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58617" y="4347158"/>
                <a:ext cx="10104583" cy="14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+mj-lt"/>
                  </a:rPr>
                  <a:t>Bad encoding:  </a:t>
                </a:r>
                <a:r>
                  <a:rPr lang="en-US" sz="2000">
                    <a:latin typeface="+mj-lt"/>
                  </a:rPr>
                  <a:t>write number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>
                    <a:latin typeface="+mj-lt"/>
                  </a:rPr>
                  <a:t> in unary: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limUpp>
                      <m:limUp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groupChr>
                          <m:groupChrPr>
                            <m:chr m:val="⏞"/>
                            <m:pos m:val="top"/>
                            <m:vertJc m:val="bot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111⋯1</m:t>
                            </m:r>
                          </m:e>
                        </m:groupChr>
                      </m:e>
                      <m:li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lim>
                    </m:limUpp>
                  </m:oMath>
                </a14:m>
                <a:r>
                  <a:rPr lang="en-US" sz="2000">
                    <a:latin typeface="+mj-lt"/>
                  </a:rPr>
                  <a:t> , exponentially longer.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solidFill>
                      <a:schemeClr val="tx1"/>
                    </a:solidFill>
                  </a:rPr>
                  <a:t>Theorem </a:t>
                </a:r>
                <a:r>
                  <a:rPr lang="en-US" sz="2000">
                    <a:solidFill>
                      <a:schemeClr val="tx1"/>
                    </a:solidFill>
                  </a:rPr>
                  <a:t>(2002):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𝐶𝑂𝑀𝑃𝑂𝑆𝐼𝑇𝐸𝑆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P</a:t>
                </a:r>
                <a:br>
                  <a:rPr lang="en-US" sz="2000">
                    <a:solidFill>
                      <a:schemeClr val="tx1"/>
                    </a:solidFill>
                  </a:rPr>
                </a:br>
                <a:r>
                  <a:rPr lang="en-US" sz="2000">
                    <a:solidFill>
                      <a:schemeClr val="tx1"/>
                    </a:solidFill>
                  </a:rPr>
                  <a:t>We won’t cover this proof.</a:t>
                </a:r>
                <a:endParaRPr lang="en-US" sz="2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4347158"/>
                <a:ext cx="10104583" cy="1414683"/>
              </a:xfrm>
              <a:prstGeom prst="rect">
                <a:avLst/>
              </a:prstGeom>
              <a:blipFill>
                <a:blip r:embed="rId5"/>
                <a:stretch>
                  <a:fillRect l="-603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19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35" y="0"/>
            <a:ext cx="67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Intuition for P and NP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617" y="1221685"/>
                <a:ext cx="8689440" cy="421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NP = All languages where can </a:t>
                </a:r>
                <a:r>
                  <a:rPr lang="en-US" sz="2400" u="sng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verify</a:t>
                </a: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membership quickly</a:t>
                </a:r>
              </a:p>
              <a:p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P  = All languages where can  </a:t>
                </a:r>
                <a:r>
                  <a:rPr lang="en-US" sz="2400" u="sng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test</a:t>
                </a:r>
                <a:r>
                  <a:rPr 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membership quickly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</a:rPr>
                  <a:t>Examples of quickly verifying membership:</a:t>
                </a:r>
              </a:p>
              <a:p>
                <a:r>
                  <a:rPr lang="en-US" sz="2000">
                    <a:solidFill>
                      <a:schemeClr val="tx1"/>
                    </a:solidFill>
                  </a:rPr>
                  <a:t>  -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𝐻𝐴𝑀𝑃𝐴𝑇𝐻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:  Give the Hamiltonian path. </a:t>
                </a:r>
              </a:p>
              <a:p>
                <a:r>
                  <a:rPr lang="en-US" sz="2000">
                    <a:solidFill>
                      <a:schemeClr val="tx1"/>
                    </a:solidFill>
                  </a:rPr>
                  <a:t>  -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𝐶𝑂𝑀𝑃𝑂𝑆𝐼𝑇𝐸𝑆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:  Give the factor. </a:t>
                </a:r>
              </a:p>
              <a:p>
                <a:r>
                  <a:rPr lang="en-US" sz="2000">
                    <a:solidFill>
                      <a:schemeClr val="tx1"/>
                    </a:solidFill>
                  </a:rPr>
                  <a:t>The </a:t>
                </a:r>
                <a:r>
                  <a:rPr lang="en-US" sz="2000" u="sng">
                    <a:solidFill>
                      <a:schemeClr val="tx1"/>
                    </a:solidFill>
                  </a:rPr>
                  <a:t>Hamiltonian path</a:t>
                </a:r>
                <a:r>
                  <a:rPr lang="en-US" sz="2000">
                    <a:solidFill>
                      <a:schemeClr val="tx1"/>
                    </a:solidFill>
                  </a:rPr>
                  <a:t> and the </a:t>
                </a:r>
                <a:r>
                  <a:rPr lang="en-US" sz="2000" u="sng">
                    <a:solidFill>
                      <a:schemeClr val="tx1"/>
                    </a:solidFill>
                  </a:rPr>
                  <a:t>factor</a:t>
                </a:r>
                <a:r>
                  <a:rPr lang="en-US" sz="2000">
                    <a:solidFill>
                      <a:schemeClr val="tx1"/>
                    </a:solidFill>
                  </a:rPr>
                  <a:t> are called </a:t>
                </a:r>
                <a:r>
                  <a:rPr lang="en-US" sz="2000" b="1" i="1">
                    <a:solidFill>
                      <a:schemeClr val="tx1"/>
                    </a:solidFill>
                  </a:rPr>
                  <a:t>short certificates</a:t>
                </a:r>
                <a:r>
                  <a:rPr lang="en-US" sz="2000">
                    <a:solidFill>
                      <a:schemeClr val="tx1"/>
                    </a:solidFill>
                  </a:rPr>
                  <a:t> of membership.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</a:rPr>
                  <a:t>P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 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NP</a:t>
                </a:r>
              </a:p>
              <a:p>
                <a:r>
                  <a:rPr lang="en-US" sz="2000" b="1">
                    <a:solidFill>
                      <a:schemeClr val="tx1"/>
                    </a:solidFill>
                  </a:rPr>
                  <a:t>Question:  </a:t>
                </a:r>
                <a:r>
                  <a:rPr lang="en-US" sz="2000">
                    <a:solidFill>
                      <a:schemeClr val="tx1"/>
                    </a:solidFill>
                  </a:rPr>
                  <a:t>P = NP?  Famous unsolved problem (Cook 1971).</a:t>
                </a:r>
              </a:p>
              <a:p>
                <a:r>
                  <a:rPr lang="en-US" sz="2000" b="1">
                    <a:solidFill>
                      <a:schemeClr val="tx1"/>
                    </a:solidFill>
                  </a:rPr>
                  <a:t>Conjecture:  </a:t>
                </a:r>
                <a:r>
                  <a:rPr lang="en-US" sz="2000">
                    <a:solidFill>
                      <a:schemeClr val="tx1"/>
                    </a:solidFill>
                  </a:rPr>
                  <a:t>P ≠ NP.   Some problems are NP and not in P.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</a:rPr>
                  <a:t>Hard to prove the conjecture because polynomial-time algorithms are powerful.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solidFill>
                      <a:schemeClr val="tx1"/>
                    </a:solidFill>
                  </a:rPr>
                  <a:t>Example:  </a:t>
                </a:r>
                <a:r>
                  <a:rPr lang="en-US" sz="2000">
                    <a:solidFill>
                      <a:schemeClr val="tx1"/>
                    </a:solidFill>
                  </a:rPr>
                  <a:t>Show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n-US" sz="2000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CF</m:t>
                    </m:r>
                    <m:r>
                      <m:rPr>
                        <m:nor/>
                      </m:rPr>
                      <a:rPr lang="en-US" sz="200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P.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1221685"/>
                <a:ext cx="8689440" cy="4216539"/>
              </a:xfrm>
              <a:prstGeom prst="rect">
                <a:avLst/>
              </a:prstGeom>
              <a:blipFill>
                <a:blip r:embed="rId2"/>
                <a:stretch>
                  <a:fillRect l="-1052" t="-1156" b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841951" y="3412211"/>
            <a:ext cx="2084129" cy="1207008"/>
            <a:chOff x="9522655" y="2950464"/>
            <a:chExt cx="2084129" cy="1207008"/>
          </a:xfrm>
        </p:grpSpPr>
        <p:sp>
          <p:nvSpPr>
            <p:cNvPr id="5" name="Oval 4"/>
            <p:cNvSpPr/>
            <p:nvPr/>
          </p:nvSpPr>
          <p:spPr>
            <a:xfrm>
              <a:off x="9589359" y="3157728"/>
              <a:ext cx="975360" cy="7924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22655" y="2950464"/>
              <a:ext cx="2084129" cy="1207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814683" y="3323135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NP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905357" y="3323135"/>
              <a:ext cx="3433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P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12477" y="3774486"/>
            <a:ext cx="4193383" cy="335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49303" y="4190769"/>
            <a:ext cx="4193383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D25CD-37BD-B69D-9087-38026245E547}"/>
              </a:ext>
            </a:extLst>
          </p:cNvPr>
          <p:cNvSpPr/>
          <p:nvPr/>
        </p:nvSpPr>
        <p:spPr>
          <a:xfrm>
            <a:off x="256716" y="5096623"/>
            <a:ext cx="3178459" cy="358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276" y="0"/>
            <a:ext cx="779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Satisfiability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8615" y="1257938"/>
                <a:ext cx="8732985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+mj-lt"/>
                  </a:rPr>
                  <a:t>Defn: </a:t>
                </a:r>
                <a:r>
                  <a:rPr lang="en-US" sz="2400">
                    <a:latin typeface="+mj-lt"/>
                  </a:rPr>
                  <a:t> A </a:t>
                </a:r>
                <a:r>
                  <a:rPr lang="en-US" sz="2400" b="1" i="1">
                    <a:latin typeface="+mj-lt"/>
                  </a:rPr>
                  <a:t>Boolean formula</a:t>
                </a:r>
                <a:r>
                  <a:rPr lang="en-US" sz="240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>
                    <a:latin typeface="+mj-lt"/>
                  </a:rPr>
                  <a:t> has Boolean variables (</a:t>
                </a:r>
                <a:r>
                  <a:rPr lang="en-US" sz="2400" cap="small">
                    <a:latin typeface="+mj-lt"/>
                  </a:rPr>
                  <a:t>True/False</a:t>
                </a:r>
                <a:r>
                  <a:rPr lang="en-US" sz="2400">
                    <a:latin typeface="+mj-lt"/>
                  </a:rPr>
                  <a:t> values) </a:t>
                </a:r>
                <a:br>
                  <a:rPr lang="en-US" sz="2400">
                    <a:latin typeface="+mj-lt"/>
                  </a:rPr>
                </a:br>
                <a:r>
                  <a:rPr lang="en-US" sz="2400">
                    <a:latin typeface="+mj-lt"/>
                  </a:rPr>
                  <a:t>and Boolean operations </a:t>
                </a:r>
                <a:r>
                  <a:rPr lang="en-US" sz="2400" cap="small">
                    <a:latin typeface="+mj-lt"/>
                  </a:rPr>
                  <a:t>And</a:t>
                </a:r>
                <a:r>
                  <a:rPr lang="en-US" sz="2400"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400">
                    <a:latin typeface="+mj-lt"/>
                  </a:rPr>
                  <a:t>), </a:t>
                </a:r>
                <a:r>
                  <a:rPr lang="en-US" sz="2400" cap="small">
                    <a:latin typeface="+mj-lt"/>
                  </a:rPr>
                  <a:t>Or</a:t>
                </a:r>
                <a:r>
                  <a:rPr lang="en-US" sz="2400"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2400">
                    <a:latin typeface="+mj-lt"/>
                  </a:rPr>
                  <a:t>), and </a:t>
                </a:r>
                <a:r>
                  <a:rPr lang="en-US" sz="2400" cap="small">
                    <a:latin typeface="+mj-lt"/>
                  </a:rPr>
                  <a:t>Not</a:t>
                </a:r>
                <a:r>
                  <a:rPr lang="en-US" sz="2400"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2400">
                    <a:latin typeface="+mj-lt"/>
                  </a:rPr>
                  <a:t>).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latin typeface="+mj-lt"/>
                  </a:rPr>
                  <a:t>Defn: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>
                    <a:latin typeface="+mj-lt"/>
                  </a:rPr>
                  <a:t> is </a:t>
                </a:r>
                <a:r>
                  <a:rPr lang="en-US" sz="2000" b="1" i="1">
                    <a:latin typeface="+mj-lt"/>
                  </a:rPr>
                  <a:t>satisfiable</a:t>
                </a:r>
                <a:r>
                  <a:rPr lang="en-US" sz="2000">
                    <a:latin typeface="+mj-lt"/>
                  </a:rPr>
                  <a:t> 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latin typeface="+mj-lt"/>
                  </a:rPr>
                  <a:t>evaluates to </a:t>
                </a:r>
                <a:r>
                  <a:rPr lang="en-US" sz="2000" cap="small">
                    <a:latin typeface="+mj-lt"/>
                  </a:rPr>
                  <a:t>True</a:t>
                </a:r>
                <a:r>
                  <a:rPr lang="en-US" sz="2000">
                    <a:latin typeface="+mj-lt"/>
                  </a:rPr>
                  <a:t> for some assignment to its variables.</a:t>
                </a:r>
              </a:p>
              <a:p>
                <a:r>
                  <a:rPr lang="en-US" sz="2000">
                    <a:latin typeface="+mj-lt"/>
                  </a:rPr>
                  <a:t>Sometimes we use 1 for True and 0 for False.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latin typeface="+mj-lt"/>
                  </a:rPr>
                  <a:t>Example:  </a:t>
                </a:r>
                <a:r>
                  <a:rPr lang="en-US" sz="2000">
                    <a:latin typeface="+mj-lt"/>
                  </a:rPr>
                  <a:t>Let</a:t>
                </a:r>
                <a:r>
                  <a:rPr lang="en-US" sz="2000" b="1">
                    <a:latin typeface="+mj-lt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∧(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∨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ba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>
                    <a:latin typeface="+mj-lt"/>
                  </a:rPr>
                  <a:t>    (Notation: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</m:oMath>
                </a14:m>
                <a:r>
                  <a:rPr lang="en-US" sz="2000">
                    <a:latin typeface="+mj-lt"/>
                  </a:rPr>
                  <a:t> means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>
                    <a:latin typeface="+mj-lt"/>
                  </a:rPr>
                  <a:t>)  </a:t>
                </a:r>
              </a:p>
              <a:p>
                <a:r>
                  <a:rPr lang="en-US" sz="2000">
                    <a:latin typeface="+mj-lt"/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>
                    <a:latin typeface="+mj-lt"/>
                  </a:rPr>
                  <a:t> is satisfiable  (x=</a:t>
                </a:r>
                <a:r>
                  <a:rPr lang="en-US" sz="2000" cap="small"/>
                  <a:t>1</a:t>
                </a:r>
                <a:r>
                  <a:rPr lang="en-US" sz="2000">
                    <a:latin typeface="+mj-lt"/>
                  </a:rPr>
                  <a:t>, y=0) 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/>
                  <a:t>Defn: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>
                    <a:latin typeface="+mj-lt"/>
                  </a:rPr>
                  <a:t> is a satisfiable Boolean formula}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b="1">
                    <a:latin typeface="+mj-lt"/>
                  </a:rPr>
                  <a:t>Theorem (Cook, Levin 1971):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𝑆𝐴𝑇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>
                    <a:latin typeface="+mj-lt"/>
                  </a:rPr>
                  <a:t> P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>
                    <a:latin typeface="+mj-lt"/>
                  </a:rPr>
                  <a:t>  P = NP </a:t>
                </a:r>
              </a:p>
              <a:p>
                <a:r>
                  <a:rPr lang="en-US" sz="2000" b="1">
                    <a:latin typeface="+mj-lt"/>
                  </a:rPr>
                  <a:t>Proof method:  </a:t>
                </a:r>
                <a:r>
                  <a:rPr lang="en-US" sz="2000">
                    <a:latin typeface="+mj-lt"/>
                  </a:rPr>
                  <a:t>polynomial time (mapping) reducibility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1257938"/>
                <a:ext cx="8732985" cy="3600986"/>
              </a:xfrm>
              <a:prstGeom prst="rect">
                <a:avLst/>
              </a:prstGeom>
              <a:blipFill>
                <a:blip r:embed="rId2"/>
                <a:stretch>
                  <a:fillRect l="-1047" t="-1354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48C7C3F-AC81-8B26-78EC-BBE3C33A4825}"/>
              </a:ext>
            </a:extLst>
          </p:cNvPr>
          <p:cNvGrpSpPr/>
          <p:nvPr/>
        </p:nvGrpSpPr>
        <p:grpSpPr>
          <a:xfrm>
            <a:off x="7671701" y="3666290"/>
            <a:ext cx="4428712" cy="2385268"/>
            <a:chOff x="7671701" y="3666290"/>
            <a:chExt cx="4428712" cy="2385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671701" y="3666290"/>
                  <a:ext cx="4428712" cy="2385268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rgbClr val="FFC000"/>
                      </a:solidFill>
                    </a:rPr>
                    <a:t>Check-in 14.3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Is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𝑆𝐴𝑇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 NP?</a:t>
                  </a:r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/>
                    <a:t>Yes.</a:t>
                  </a:r>
                </a:p>
                <a:p>
                  <a:pPr marL="457200" indent="-457200">
                    <a:spcBef>
                      <a:spcPts val="600"/>
                    </a:spcBef>
                    <a:buFontTx/>
                    <a:buAutoNum type="alphaLcParenBoth"/>
                  </a:pPr>
                  <a:r>
                    <a:rPr lang="en-US" sz="2000"/>
                    <a:t>No. </a:t>
                  </a:r>
                  <a:endParaRPr lang="en-US" sz="2000" i="1">
                    <a:latin typeface="Cambria Math" panose="02040503050406030204" pitchFamily="18" charset="0"/>
                  </a:endParaRPr>
                </a:p>
                <a:p>
                  <a:pPr marL="457200" indent="-457200">
                    <a:spcBef>
                      <a:spcPts val="600"/>
                    </a:spcBef>
                    <a:buAutoNum type="alphaLcParenBoth"/>
                  </a:pPr>
                  <a:r>
                    <a:rPr lang="en-US" sz="2000"/>
                    <a:t>I don’t know.</a:t>
                  </a:r>
                </a:p>
                <a:p>
                  <a:pPr marL="457200" indent="-457200">
                    <a:spcBef>
                      <a:spcPts val="600"/>
                    </a:spcBef>
                    <a:buAutoNum type="alphaLcParenBoth"/>
                  </a:pPr>
                  <a:r>
                    <a:rPr lang="en-US" sz="2000"/>
                    <a:t>No one knows.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701" y="3666290"/>
                  <a:ext cx="4428712" cy="2385268"/>
                </a:xfrm>
                <a:prstGeom prst="rect">
                  <a:avLst/>
                </a:prstGeom>
                <a:blipFill>
                  <a:blip r:embed="rId3"/>
                  <a:stretch>
                    <a:fillRect l="-1637" t="-1256" b="-3015"/>
                  </a:stretch>
                </a:blipFill>
                <a:ln w="381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7746894" y="3747601"/>
              <a:ext cx="175605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endParaRPr lang="en-US" sz="1600">
                <a:solidFill>
                  <a:srgbClr val="FFC000"/>
                </a:solidFill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2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276" y="0"/>
            <a:ext cx="779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Polynomial Time Reducibility</a:t>
            </a:r>
          </a:p>
        </p:txBody>
      </p:sp>
      <p:sp>
        <p:nvSpPr>
          <p:cNvPr id="4" name="Isosceles Triangle 3"/>
          <p:cNvSpPr/>
          <p:nvPr/>
        </p:nvSpPr>
        <p:spPr>
          <a:xfrm rot="8089703">
            <a:off x="12005555" y="6742019"/>
            <a:ext cx="276225" cy="136454"/>
          </a:xfrm>
          <a:prstGeom prst="triangle">
            <a:avLst/>
          </a:prstGeom>
          <a:solidFill>
            <a:srgbClr val="3366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2177" y="1093438"/>
                <a:ext cx="8422223" cy="143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400" b="1">
                    <a:solidFill>
                      <a:schemeClr val="tx1"/>
                    </a:solidFill>
                  </a:rPr>
                  <a:t>Defn: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is </a:t>
                </a:r>
                <a:r>
                  <a:rPr lang="en-US" sz="2400" u="sng"/>
                  <a:t>polynomial time reducible </a:t>
                </a:r>
                <a:r>
                  <a:rPr lang="en-US" sz="240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)  </a:t>
                </a:r>
                <a:r>
                  <a:rPr lang="en-US" sz="2400"/>
                  <a:t>if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400">
                    <a:solidFill>
                      <a:schemeClr val="tx1"/>
                    </a:solidFill>
                  </a:rPr>
                </a:br>
                <a:r>
                  <a:rPr lang="en-US" sz="2400">
                    <a:solidFill>
                      <a:schemeClr val="tx1"/>
                    </a:solidFill>
                  </a:rPr>
                  <a:t>by a reduction function that is computable in polynomial time.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400" b="1"/>
                  <a:t>Theorem:  </a:t>
                </a:r>
                <a:r>
                  <a:rPr lang="en-US" sz="2400"/>
                  <a:t>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/>
                  <a:t>  and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sz="2400"/>
                  <a:t>P  then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/>
                  <a:t> P.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7" y="1093438"/>
                <a:ext cx="8422223" cy="1431161"/>
              </a:xfrm>
              <a:prstGeom prst="rect">
                <a:avLst/>
              </a:prstGeom>
              <a:blipFill>
                <a:blip r:embed="rId2"/>
                <a:stretch>
                  <a:fillRect l="-1085" t="-3404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778039" y="2015473"/>
            <a:ext cx="3430065" cy="1447489"/>
            <a:chOff x="6764442" y="2151696"/>
            <a:chExt cx="3495252" cy="1447489"/>
          </a:xfrm>
        </p:grpSpPr>
        <p:grpSp>
          <p:nvGrpSpPr>
            <p:cNvPr id="7" name="Group 6"/>
            <p:cNvGrpSpPr/>
            <p:nvPr/>
          </p:nvGrpSpPr>
          <p:grpSpPr>
            <a:xfrm>
              <a:off x="6928190" y="2151696"/>
              <a:ext cx="3230333" cy="1025610"/>
              <a:chOff x="7587368" y="2692156"/>
              <a:chExt cx="3811763" cy="102561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587368" y="2692156"/>
                <a:ext cx="1203090" cy="1025610"/>
                <a:chOff x="1923169" y="3731741"/>
                <a:chExt cx="1203090" cy="1025610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923169" y="3731741"/>
                  <a:ext cx="1203090" cy="1025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2107713" y="4099268"/>
                  <a:ext cx="629308" cy="531341"/>
                  <a:chOff x="2107713" y="4099268"/>
                  <a:chExt cx="629308" cy="531341"/>
                </a:xfrm>
              </p:grpSpPr>
              <p:sp>
                <p:nvSpPr>
                  <p:cNvPr id="23" name="Oval 22"/>
                  <p:cNvSpPr/>
                  <p:nvPr/>
                </p:nvSpPr>
                <p:spPr>
                  <a:xfrm>
                    <a:off x="2119183" y="4099268"/>
                    <a:ext cx="617838" cy="53134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Rectangle 23"/>
                      <p:cNvSpPr/>
                      <p:nvPr/>
                    </p:nvSpPr>
                    <p:spPr>
                      <a:xfrm>
                        <a:off x="2107713" y="4164883"/>
                        <a:ext cx="479994" cy="40011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m:oMathPara>
                        </a14:m>
                        <a:endParaRPr lang="en-US" sz="20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Rectangle 2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07713" y="4164883"/>
                        <a:ext cx="479994" cy="400110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10174898" y="2692156"/>
                <a:ext cx="1224233" cy="1025610"/>
                <a:chOff x="4510699" y="3731741"/>
                <a:chExt cx="1224233" cy="1025610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4510699" y="3731741"/>
                  <a:ext cx="1224233" cy="1025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4899936" y="4099268"/>
                  <a:ext cx="650235" cy="531341"/>
                  <a:chOff x="2119183" y="4099268"/>
                  <a:chExt cx="650235" cy="531341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2119183" y="4099268"/>
                    <a:ext cx="617838" cy="53134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2276713" y="4164883"/>
                        <a:ext cx="492705" cy="40011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m:oMathPara>
                        </a14:m>
                        <a:endParaRPr lang="en-US" sz="20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Rectangle 1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276713" y="4164883"/>
                        <a:ext cx="492705" cy="400110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10" name="Oval 9"/>
              <p:cNvSpPr/>
              <p:nvPr/>
            </p:nvSpPr>
            <p:spPr>
              <a:xfrm>
                <a:off x="8272830" y="33253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272830" y="29467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0665112" y="33253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665112" y="29467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343899" y="2792408"/>
                <a:ext cx="2298700" cy="175651"/>
              </a:xfrm>
              <a:custGeom>
                <a:avLst/>
                <a:gdLst>
                  <a:gd name="connsiteX0" fmla="*/ 0 w 2386013"/>
                  <a:gd name="connsiteY0" fmla="*/ 273847 h 273847"/>
                  <a:gd name="connsiteX1" fmla="*/ 1193007 w 2386013"/>
                  <a:gd name="connsiteY1" fmla="*/ 3 h 273847"/>
                  <a:gd name="connsiteX2" fmla="*/ 2386013 w 2386013"/>
                  <a:gd name="connsiteY2" fmla="*/ 269084 h 27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013" h="273847">
                    <a:moveTo>
                      <a:pt x="0" y="273847"/>
                    </a:moveTo>
                    <a:cubicBezTo>
                      <a:pt x="397669" y="137322"/>
                      <a:pt x="795338" y="797"/>
                      <a:pt x="1193007" y="3"/>
                    </a:cubicBezTo>
                    <a:cubicBezTo>
                      <a:pt x="1590676" y="-791"/>
                      <a:pt x="1988344" y="134146"/>
                      <a:pt x="2386013" y="269084"/>
                    </a:cubicBezTo>
                  </a:path>
                </a:pathLst>
              </a:custGeom>
              <a:noFill/>
              <a:ln w="6350">
                <a:solidFill>
                  <a:schemeClr val="accent1">
                    <a:lumMod val="60000"/>
                    <a:lumOff val="40000"/>
                  </a:schemeClr>
                </a:solidFill>
                <a:tailEnd type="stealth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8343899" y="3158390"/>
                <a:ext cx="2298700" cy="175651"/>
              </a:xfrm>
              <a:custGeom>
                <a:avLst/>
                <a:gdLst>
                  <a:gd name="connsiteX0" fmla="*/ 0 w 2386013"/>
                  <a:gd name="connsiteY0" fmla="*/ 273847 h 273847"/>
                  <a:gd name="connsiteX1" fmla="*/ 1193007 w 2386013"/>
                  <a:gd name="connsiteY1" fmla="*/ 3 h 273847"/>
                  <a:gd name="connsiteX2" fmla="*/ 2386013 w 2386013"/>
                  <a:gd name="connsiteY2" fmla="*/ 269084 h 27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013" h="273847">
                    <a:moveTo>
                      <a:pt x="0" y="273847"/>
                    </a:moveTo>
                    <a:cubicBezTo>
                      <a:pt x="397669" y="137322"/>
                      <a:pt x="795338" y="797"/>
                      <a:pt x="1193007" y="3"/>
                    </a:cubicBezTo>
                    <a:cubicBezTo>
                      <a:pt x="1590676" y="-791"/>
                      <a:pt x="1988344" y="134146"/>
                      <a:pt x="2386013" y="269084"/>
                    </a:cubicBezTo>
                  </a:path>
                </a:pathLst>
              </a:custGeom>
              <a:noFill/>
              <a:ln w="6350">
                <a:solidFill>
                  <a:schemeClr val="accent1">
                    <a:lumMod val="60000"/>
                    <a:lumOff val="40000"/>
                  </a:schemeClr>
                </a:solidFill>
                <a:tailEnd type="stealth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9274398" y="3140687"/>
                    <a:ext cx="4377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4398" y="3140687"/>
                    <a:ext cx="43770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764442" y="3229853"/>
                  <a:ext cx="349525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/>
                    <a:t> is computable in polynomial time</a:t>
                  </a: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442" y="3229853"/>
                  <a:ext cx="349525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533" t="-8197" r="-248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/>
          <p:cNvGrpSpPr/>
          <p:nvPr/>
        </p:nvGrpSpPr>
        <p:grpSpPr>
          <a:xfrm>
            <a:off x="2273294" y="3510575"/>
            <a:ext cx="1134390" cy="880871"/>
            <a:chOff x="2273294" y="3510575"/>
            <a:chExt cx="1134390" cy="880871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2273294" y="3570154"/>
              <a:ext cx="650154" cy="376237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593168" y="3615398"/>
              <a:ext cx="400905" cy="388143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767899" y="3639211"/>
              <a:ext cx="270677" cy="707555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377617" y="3510575"/>
              <a:ext cx="556877" cy="83956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2880039" y="4022114"/>
                  <a:ext cx="52764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039" y="4022114"/>
                  <a:ext cx="52764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7348222" y="4156917"/>
            <a:ext cx="1182479" cy="880871"/>
            <a:chOff x="7348222" y="4156917"/>
            <a:chExt cx="1182479" cy="880871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7348222" y="4216496"/>
              <a:ext cx="650154" cy="376237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7668096" y="4261740"/>
              <a:ext cx="400905" cy="388143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842827" y="4285553"/>
              <a:ext cx="270677" cy="707555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452545" y="4156917"/>
              <a:ext cx="556877" cy="83956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954967" y="4668456"/>
                  <a:ext cx="575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967" y="4668456"/>
                  <a:ext cx="57573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/>
          <p:cNvGrpSpPr/>
          <p:nvPr/>
        </p:nvGrpSpPr>
        <p:grpSpPr>
          <a:xfrm>
            <a:off x="487342" y="3099271"/>
            <a:ext cx="3431080" cy="2470752"/>
            <a:chOff x="487342" y="3099271"/>
            <a:chExt cx="3431080" cy="2470752"/>
          </a:xfrm>
        </p:grpSpPr>
        <p:grpSp>
          <p:nvGrpSpPr>
            <p:cNvPr id="69" name="Group 68"/>
            <p:cNvGrpSpPr/>
            <p:nvPr/>
          </p:nvGrpSpPr>
          <p:grpSpPr>
            <a:xfrm>
              <a:off x="487342" y="3099271"/>
              <a:ext cx="3431080" cy="2014014"/>
              <a:chOff x="487342" y="3099271"/>
              <a:chExt cx="3431080" cy="2014014"/>
            </a:xfrm>
          </p:grpSpPr>
          <p:grpSp>
            <p:nvGrpSpPr>
              <p:cNvPr id="31" name="Group 30"/>
              <p:cNvGrpSpPr/>
              <p:nvPr/>
            </p:nvGrpSpPr>
            <p:grpSpPr>
              <a:xfrm rot="20773612">
                <a:off x="487342" y="3126200"/>
                <a:ext cx="3431080" cy="1987085"/>
                <a:chOff x="1202825" y="4669917"/>
                <a:chExt cx="2084129" cy="1207008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1269529" y="4877181"/>
                  <a:ext cx="975360" cy="792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202825" y="4669917"/>
                  <a:ext cx="2084129" cy="120700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1972533" y="3099271"/>
                <a:ext cx="5421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/>
                  <a:t>NP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1678" y="4005283"/>
                <a:ext cx="3433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/>
                  <a:t>P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3049622" y="3309557"/>
                    <a:ext cx="64819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𝑆𝐴𝑇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9622" y="3309557"/>
                    <a:ext cx="648191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Oval 36"/>
              <p:cNvSpPr/>
              <p:nvPr/>
            </p:nvSpPr>
            <p:spPr>
              <a:xfrm>
                <a:off x="2994073" y="3494223"/>
                <a:ext cx="89006" cy="920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488022" y="5200691"/>
                  <a:ext cx="33525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ts val="1800"/>
                    </a:spcBef>
                  </a:pPr>
                  <a:r>
                    <a:rPr lang="en-US"/>
                    <a:t>Idea to show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𝑆𝐴𝑇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/>
                    <a:t> P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/>
                    <a:t>  P = NP </a:t>
                  </a: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022" y="5200691"/>
                  <a:ext cx="3352521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455" t="-8197" r="-90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/>
          <p:cNvGrpSpPr/>
          <p:nvPr/>
        </p:nvGrpSpPr>
        <p:grpSpPr>
          <a:xfrm>
            <a:off x="5482750" y="3730897"/>
            <a:ext cx="4269248" cy="2083546"/>
            <a:chOff x="5482750" y="3730897"/>
            <a:chExt cx="4269248" cy="2083546"/>
          </a:xfrm>
        </p:grpSpPr>
        <p:sp>
          <p:nvSpPr>
            <p:cNvPr id="53" name="Oval 52"/>
            <p:cNvSpPr/>
            <p:nvPr/>
          </p:nvSpPr>
          <p:spPr>
            <a:xfrm>
              <a:off x="8069001" y="4140565"/>
              <a:ext cx="89006" cy="920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8098944" y="3926434"/>
                  <a:ext cx="5998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latin typeface="Cambria Math" panose="02040503050406030204" pitchFamily="18" charset="0"/>
                          </a:rPr>
                          <m:t>TM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8944" y="3926434"/>
                  <a:ext cx="599843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ectangle 60"/>
            <p:cNvSpPr/>
            <p:nvPr/>
          </p:nvSpPr>
          <p:spPr>
            <a:xfrm>
              <a:off x="5663781" y="4767118"/>
              <a:ext cx="9893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decidable</a:t>
              </a:r>
            </a:p>
          </p:txBody>
        </p:sp>
        <p:sp>
          <p:nvSpPr>
            <p:cNvPr id="62" name="Rectangle 61"/>
            <p:cNvSpPr/>
            <p:nvPr/>
          </p:nvSpPr>
          <p:spPr>
            <a:xfrm rot="21029301">
              <a:off x="6574689" y="3745058"/>
              <a:ext cx="13951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T-recognizable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 rot="20773612">
              <a:off x="5482750" y="3730897"/>
              <a:ext cx="3431080" cy="1987085"/>
              <a:chOff x="1202825" y="4669917"/>
              <a:chExt cx="2084129" cy="1207008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269529" y="4877181"/>
                <a:ext cx="975360" cy="7924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202825" y="4669917"/>
                <a:ext cx="2084129" cy="120700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7876163" y="5445111"/>
                  <a:ext cx="18758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ts val="1800"/>
                    </a:spcBef>
                  </a:pPr>
                  <a:r>
                    <a:rPr lang="en-US"/>
                    <a:t>Analogy with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n-US" baseline="-25000" dirty="0">
                          <a:latin typeface="Cambria Math" panose="02040503050406030204" pitchFamily="18" charset="0"/>
                        </a:rPr>
                        <m:t>TM</m:t>
                      </m:r>
                    </m:oMath>
                  </a14:m>
                  <a:r>
                    <a:rPr lang="en-US"/>
                    <a:t> </a:t>
                  </a:r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163" y="5445111"/>
                  <a:ext cx="1875835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597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46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35" y="0"/>
            <a:ext cx="67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Quick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617" y="1363579"/>
                <a:ext cx="5596083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Defn: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/>
                  <a:t> is </a:t>
                </a:r>
                <a:r>
                  <a:rPr lang="en-US" sz="2400" u="sng"/>
                  <a:t>NP-complete</a:t>
                </a:r>
                <a:r>
                  <a:rPr lang="en-US" sz="2400"/>
                  <a:t> if</a:t>
                </a:r>
              </a:p>
              <a:p>
                <a:pPr marL="457200" indent="-457200">
                  <a:buAutoNum type="arabicParenR"/>
                </a:pPr>
                <a:r>
                  <a:rPr lang="en-US" sz="240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sz="2400"/>
                  <a:t>NP</a:t>
                </a:r>
              </a:p>
              <a:p>
                <a:pPr marL="457200" indent="-457200">
                  <a:buAutoNum type="arabicParenR"/>
                </a:pPr>
                <a:r>
                  <a:rPr lang="en-US" sz="2400"/>
                  <a:t> For all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sz="2400"/>
                  <a:t>NP,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/>
              </a:p>
              <a:p>
                <a:pPr>
                  <a:spcBef>
                    <a:spcPts val="1800"/>
                  </a:spcBef>
                </a:pPr>
                <a:r>
                  <a:rPr lang="en-US" sz="240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/>
                  <a:t> is NP-complete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sz="2400"/>
                  <a:t>P then P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/>
                  <a:t> NP.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1363579"/>
                <a:ext cx="5596083" cy="1800493"/>
              </a:xfrm>
              <a:prstGeom prst="rect">
                <a:avLst/>
              </a:prstGeom>
              <a:blipFill>
                <a:blip r:embed="rId2"/>
                <a:stretch>
                  <a:fillRect l="-1743" t="-2712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8617" y="3374024"/>
                <a:ext cx="60491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tx1"/>
                    </a:solidFill>
                  </a:rPr>
                  <a:t>Importance of NP-completeness</a:t>
                </a:r>
                <a:endParaRPr lang="en-US" sz="2400">
                  <a:solidFill>
                    <a:schemeClr val="tx1"/>
                  </a:solidFill>
                </a:endParaRPr>
              </a:p>
              <a:p>
                <a:r>
                  <a:rPr lang="en-US" sz="2400">
                    <a:solidFill>
                      <a:schemeClr val="tx1"/>
                    </a:solidFill>
                  </a:rPr>
                  <a:t>1)  Evidence of computational intractability.</a:t>
                </a:r>
              </a:p>
              <a:p>
                <a:r>
                  <a:rPr lang="en-US" sz="2400">
                    <a:solidFill>
                      <a:schemeClr val="tx1"/>
                    </a:solidFill>
                  </a:rPr>
                  <a:t>2)  Gives a good candidate for proving 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NP.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3374024"/>
                <a:ext cx="6049120" cy="1200329"/>
              </a:xfrm>
              <a:prstGeom prst="rect">
                <a:avLst/>
              </a:prstGeom>
              <a:blipFill>
                <a:blip r:embed="rId3"/>
                <a:stretch>
                  <a:fillRect l="-1511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58617" y="4674606"/>
                <a:ext cx="729717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/>
                  <a:t>To show some language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/>
                  <a:t> is NP-complete, </a:t>
                </a:r>
              </a:p>
              <a:p>
                <a:r>
                  <a:rPr lang="en-US" sz="2400"/>
                  <a:t>show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𝑆𝐴𝑇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/>
                  <a:t>.  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7" y="4674606"/>
                <a:ext cx="7297176" cy="830997"/>
              </a:xfrm>
              <a:prstGeom prst="rect">
                <a:avLst/>
              </a:prstGeom>
              <a:blipFill>
                <a:blip r:embed="rId4"/>
                <a:stretch>
                  <a:fillRect l="-125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513021" y="5442250"/>
            <a:ext cx="4625361" cy="887085"/>
            <a:chOff x="8592549" y="3472477"/>
            <a:chExt cx="4551008" cy="887085"/>
          </a:xfrm>
        </p:grpSpPr>
        <p:sp>
          <p:nvSpPr>
            <p:cNvPr id="19" name="Freeform 18"/>
            <p:cNvSpPr/>
            <p:nvPr/>
          </p:nvSpPr>
          <p:spPr>
            <a:xfrm>
              <a:off x="8592549" y="3472477"/>
              <a:ext cx="309152" cy="336407"/>
            </a:xfrm>
            <a:custGeom>
              <a:avLst/>
              <a:gdLst>
                <a:gd name="connsiteX0" fmla="*/ 0 w 277402"/>
                <a:gd name="connsiteY0" fmla="*/ 0 h 253240"/>
                <a:gd name="connsiteX1" fmla="*/ 92467 w 277402"/>
                <a:gd name="connsiteY1" fmla="*/ 236305 h 253240"/>
                <a:gd name="connsiteX2" fmla="*/ 277402 w 277402"/>
                <a:gd name="connsiteY2" fmla="*/ 215757 h 253240"/>
                <a:gd name="connsiteX0" fmla="*/ 0 w 309152"/>
                <a:gd name="connsiteY0" fmla="*/ 0 h 342733"/>
                <a:gd name="connsiteX1" fmla="*/ 92467 w 309152"/>
                <a:gd name="connsiteY1" fmla="*/ 236305 h 342733"/>
                <a:gd name="connsiteX2" fmla="*/ 309152 w 309152"/>
                <a:gd name="connsiteY2" fmla="*/ 336407 h 342733"/>
                <a:gd name="connsiteX0" fmla="*/ 0 w 309152"/>
                <a:gd name="connsiteY0" fmla="*/ 0 h 336407"/>
                <a:gd name="connsiteX1" fmla="*/ 92467 w 309152"/>
                <a:gd name="connsiteY1" fmla="*/ 236305 h 336407"/>
                <a:gd name="connsiteX2" fmla="*/ 309152 w 309152"/>
                <a:gd name="connsiteY2" fmla="*/ 336407 h 33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52" h="336407">
                  <a:moveTo>
                    <a:pt x="0" y="0"/>
                  </a:moveTo>
                  <a:cubicBezTo>
                    <a:pt x="23116" y="100173"/>
                    <a:pt x="40942" y="180237"/>
                    <a:pt x="92467" y="236305"/>
                  </a:cubicBezTo>
                  <a:cubicBezTo>
                    <a:pt x="143992" y="292373"/>
                    <a:pt x="169951" y="326561"/>
                    <a:pt x="309152" y="33640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869951" y="3528565"/>
              <a:ext cx="427360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or some other previously shown </a:t>
              </a:r>
              <a:br>
                <a:rPr lang="en-US" sz="2400"/>
              </a:br>
              <a:r>
                <a:rPr lang="en-US" sz="2400"/>
                <a:t>NP-complete language</a:t>
              </a:r>
            </a:p>
          </p:txBody>
        </p:sp>
      </p:grpSp>
      <p:grpSp>
        <p:nvGrpSpPr>
          <p:cNvPr id="69" name="today group"/>
          <p:cNvGrpSpPr/>
          <p:nvPr/>
        </p:nvGrpSpPr>
        <p:grpSpPr>
          <a:xfrm>
            <a:off x="8251582" y="2428031"/>
            <a:ext cx="1227958" cy="750230"/>
            <a:chOff x="8251582" y="2428031"/>
            <a:chExt cx="1227958" cy="750230"/>
          </a:xfrm>
        </p:grpSpPr>
        <p:grpSp>
          <p:nvGrpSpPr>
            <p:cNvPr id="32" name="Group 31"/>
            <p:cNvGrpSpPr/>
            <p:nvPr/>
          </p:nvGrpSpPr>
          <p:grpSpPr>
            <a:xfrm>
              <a:off x="8251582" y="2428031"/>
              <a:ext cx="1014972" cy="750230"/>
              <a:chOff x="8323500" y="2212276"/>
              <a:chExt cx="1014972" cy="75023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624943" y="2212276"/>
                <a:ext cx="7135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today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323500" y="2603646"/>
                <a:ext cx="394505" cy="358860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9085035" y="2819401"/>
              <a:ext cx="394505" cy="358860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440008" y="5767958"/>
            <a:ext cx="2130026" cy="627169"/>
            <a:chOff x="7440008" y="5767958"/>
            <a:chExt cx="2130026" cy="627169"/>
          </a:xfrm>
        </p:grpSpPr>
        <p:sp>
          <p:nvSpPr>
            <p:cNvPr id="50" name="Rectangle 49"/>
            <p:cNvSpPr/>
            <p:nvPr/>
          </p:nvSpPr>
          <p:spPr>
            <a:xfrm>
              <a:off x="7440008" y="5853445"/>
              <a:ext cx="715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Or:  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049349" y="5767958"/>
              <a:ext cx="1520685" cy="627169"/>
              <a:chOff x="7337078" y="5660194"/>
              <a:chExt cx="1520685" cy="627169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7337078" y="5660194"/>
                <a:ext cx="1520685" cy="627169"/>
              </a:xfrm>
              <a:prstGeom prst="roundRect">
                <a:avLst>
                  <a:gd name="adj" fmla="val 35768"/>
                </a:avLst>
              </a:prstGeom>
              <a:noFill/>
              <a:ln>
                <a:solidFill>
                  <a:schemeClr val="tx1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674453" y="5776458"/>
                <a:ext cx="8595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P = NP</a:t>
                </a:r>
              </a:p>
            </p:txBody>
          </p:sp>
        </p:grpSp>
      </p:grpSp>
      <p:grpSp>
        <p:nvGrpSpPr>
          <p:cNvPr id="70" name="previously group"/>
          <p:cNvGrpSpPr/>
          <p:nvPr/>
        </p:nvGrpSpPr>
        <p:grpSpPr>
          <a:xfrm>
            <a:off x="8857763" y="2819401"/>
            <a:ext cx="1573738" cy="1092701"/>
            <a:chOff x="8857763" y="2819401"/>
            <a:chExt cx="1573738" cy="1092701"/>
          </a:xfrm>
        </p:grpSpPr>
        <p:sp>
          <p:nvSpPr>
            <p:cNvPr id="23" name="Today"/>
            <p:cNvSpPr/>
            <p:nvPr/>
          </p:nvSpPr>
          <p:spPr>
            <a:xfrm>
              <a:off x="8857763" y="3216946"/>
              <a:ext cx="616066" cy="369332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92D050"/>
                  </a:solidFill>
                </a:rPr>
                <a:t>later</a:t>
              </a: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036996" y="2819401"/>
              <a:ext cx="394505" cy="35886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0036996" y="3553242"/>
              <a:ext cx="394505" cy="35886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NP and previous languages"/>
          <p:cNvGrpSpPr/>
          <p:nvPr/>
        </p:nvGrpSpPr>
        <p:grpSpPr>
          <a:xfrm>
            <a:off x="6138382" y="2442279"/>
            <a:ext cx="6115340" cy="1802799"/>
            <a:chOff x="6138382" y="2442279"/>
            <a:chExt cx="6115340" cy="1802799"/>
          </a:xfrm>
        </p:grpSpPr>
        <p:grpSp>
          <p:nvGrpSpPr>
            <p:cNvPr id="29" name="NP and lines"/>
            <p:cNvGrpSpPr/>
            <p:nvPr/>
          </p:nvGrpSpPr>
          <p:grpSpPr>
            <a:xfrm>
              <a:off x="6138382" y="2442279"/>
              <a:ext cx="5314702" cy="1079500"/>
              <a:chOff x="6210300" y="2226524"/>
              <a:chExt cx="5314702" cy="10795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8208453" y="2581608"/>
                    <a:ext cx="33165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𝑆𝐴𝑇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𝑆𝐴𝑇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𝐶𝐿𝐼𝑄𝑈𝐸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8453" y="2581608"/>
                    <a:ext cx="331654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4" name="Group 23"/>
              <p:cNvGrpSpPr/>
              <p:nvPr/>
            </p:nvGrpSpPr>
            <p:grpSpPr>
              <a:xfrm>
                <a:off x="6210300" y="2226524"/>
                <a:ext cx="1998153" cy="1079500"/>
                <a:chOff x="6210300" y="2226524"/>
                <a:chExt cx="1998153" cy="1079500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6210300" y="2226524"/>
                  <a:ext cx="1243444" cy="1079500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6379654" y="2396942"/>
                  <a:ext cx="48282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/>
                    <a:t>NP</a:t>
                  </a: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7294652" y="2438928"/>
                  <a:ext cx="913801" cy="29559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7228159" y="2745218"/>
                  <a:ext cx="980294" cy="1153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7158800" y="2804374"/>
                  <a:ext cx="1049653" cy="38148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7228159" y="2775799"/>
                  <a:ext cx="980294" cy="2145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0003269" y="3148637"/>
                  <a:ext cx="194098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𝑆𝑈𝐵𝑆𝐸𝑇</m:t>
                      </m:r>
                    </m:oMath>
                  </a14:m>
                  <a:r>
                    <a:rPr lang="en-US" sz="2000" b="1" i="0">
                      <a:latin typeface="+mj-lt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𝑆𝑈𝑀</m:t>
                      </m:r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3269" y="3148637"/>
                  <a:ext cx="1940981" cy="400110"/>
                </a:xfrm>
                <a:prstGeom prst="rect">
                  <a:avLst/>
                </a:prstGeom>
                <a:blipFill>
                  <a:blip r:embed="rId6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003269" y="3542770"/>
                  <a:ext cx="1704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𝐻𝐴𝑀𝑃𝐴𝑇𝐻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3269" y="3542770"/>
                  <a:ext cx="170456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390455" y="3875746"/>
                  <a:ext cx="18632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𝑈𝐻𝐴𝑀𝑃𝐴𝑇𝐻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0455" y="3875746"/>
                  <a:ext cx="186326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P, NP, NP-complete"/>
          <p:cNvGrpSpPr/>
          <p:nvPr/>
        </p:nvGrpSpPr>
        <p:grpSpPr>
          <a:xfrm>
            <a:off x="6755767" y="4341889"/>
            <a:ext cx="4107851" cy="1254608"/>
            <a:chOff x="6755767" y="4341889"/>
            <a:chExt cx="4107851" cy="1254608"/>
          </a:xfrm>
        </p:grpSpPr>
        <p:sp>
          <p:nvSpPr>
            <p:cNvPr id="36" name="Rounded Rectangle 35"/>
            <p:cNvSpPr/>
            <p:nvPr/>
          </p:nvSpPr>
          <p:spPr>
            <a:xfrm>
              <a:off x="6755767" y="4697693"/>
              <a:ext cx="4107851" cy="898804"/>
            </a:xfrm>
            <a:prstGeom prst="roundRect">
              <a:avLst>
                <a:gd name="adj" fmla="val 35768"/>
              </a:avLst>
            </a:prstGeom>
            <a:noFill/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412473" y="4341889"/>
              <a:ext cx="4828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/>
                <a:t>NP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9085034" y="4697693"/>
              <a:ext cx="1778584" cy="898804"/>
            </a:xfrm>
            <a:prstGeom prst="roundRect">
              <a:avLst>
                <a:gd name="adj" fmla="val 35768"/>
              </a:avLst>
            </a:prstGeom>
            <a:noFill/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266496" y="4995807"/>
              <a:ext cx="15409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/>
                <a:t>NP-complete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755768" y="4697693"/>
              <a:ext cx="1248055" cy="898804"/>
            </a:xfrm>
            <a:prstGeom prst="roundRect">
              <a:avLst>
                <a:gd name="adj" fmla="val 35768"/>
              </a:avLst>
            </a:prstGeom>
            <a:noFill/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20937" y="4966331"/>
              <a:ext cx="3177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/>
                <a:t>P</a:t>
              </a:r>
            </a:p>
          </p:txBody>
        </p:sp>
      </p:grpSp>
      <p:grpSp>
        <p:nvGrpSpPr>
          <p:cNvPr id="71" name="recitation group"/>
          <p:cNvGrpSpPr/>
          <p:nvPr/>
        </p:nvGrpSpPr>
        <p:grpSpPr>
          <a:xfrm>
            <a:off x="8854255" y="3200299"/>
            <a:ext cx="1979974" cy="1044779"/>
            <a:chOff x="8857763" y="3200299"/>
            <a:chExt cx="1979974" cy="1044779"/>
          </a:xfrm>
        </p:grpSpPr>
        <p:sp>
          <p:nvSpPr>
            <p:cNvPr id="28" name="Oval 27"/>
            <p:cNvSpPr/>
            <p:nvPr/>
          </p:nvSpPr>
          <p:spPr>
            <a:xfrm>
              <a:off x="10036996" y="3200299"/>
              <a:ext cx="394505" cy="35886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0443232" y="3886218"/>
              <a:ext cx="394505" cy="35886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oday"/>
            <p:cNvSpPr/>
            <p:nvPr/>
          </p:nvSpPr>
          <p:spPr>
            <a:xfrm>
              <a:off x="8857763" y="3575409"/>
              <a:ext cx="1144865" cy="369332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discussion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909789" y="3180272"/>
            <a:ext cx="2587560" cy="1724262"/>
            <a:chOff x="8909789" y="3180272"/>
            <a:chExt cx="2587560" cy="172426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8909789" y="3180272"/>
              <a:ext cx="509237" cy="1694746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9656528" y="3210870"/>
              <a:ext cx="54565" cy="1639284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9866929" y="3188733"/>
              <a:ext cx="819633" cy="1651083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0105343" y="3559159"/>
              <a:ext cx="946033" cy="130269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0324992" y="3838320"/>
              <a:ext cx="813738" cy="1033946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0549142" y="4237926"/>
              <a:ext cx="948207" cy="666608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7FBED2F-0890-D9B1-6DF9-052568E19357}"/>
              </a:ext>
            </a:extLst>
          </p:cNvPr>
          <p:cNvGrpSpPr/>
          <p:nvPr/>
        </p:nvGrpSpPr>
        <p:grpSpPr>
          <a:xfrm>
            <a:off x="6095101" y="2426762"/>
            <a:ext cx="6051628" cy="4123058"/>
            <a:chOff x="-6219954" y="2620811"/>
            <a:chExt cx="6037429" cy="3947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-6219954" y="2620811"/>
                  <a:ext cx="6037429" cy="39479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rgbClr val="FFC000"/>
                      </a:solidFill>
                    </a:rPr>
                    <a:t>Check-in 16.1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The big sigma notation means summing over some set.</a:t>
                  </a:r>
                </a:p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1≤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nary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=1+2+⋯+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The big AND (or OR) notation has a similar meaning.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US" sz="2000"/>
                    <a:t>For example, if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2000"/>
                    <a:t> and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2000"/>
                    <a:t> are two strings of length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/>
                    <a:t>, when does the following hold?</a:t>
                  </a:r>
                </a:p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⋀"/>
                                <m:supHide m:val="o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1≤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cap="small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True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  <a:p>
                  <a:pPr marL="457200" indent="-457200">
                    <a:buFontTx/>
                    <a:buAutoNum type="alphaLcParenBoth"/>
                  </a:pPr>
                  <a:r>
                    <a:rPr lang="en-US" sz="2000"/>
                    <a:t>Whenever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2000"/>
                    <a:t> and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en-US" sz="2000"/>
                    <a:t> agree on some symbol.</a:t>
                  </a:r>
                </a:p>
                <a:p>
                  <a:pPr marL="457200" indent="-457200">
                    <a:buFontTx/>
                    <a:buAutoNum type="alphaLcParenBoth"/>
                  </a:pPr>
                  <a:r>
                    <a:rPr lang="en-US" sz="2000"/>
                    <a:t>Whenever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en-US" sz="2000"/>
                    <a:t>. </a:t>
                  </a:r>
                  <a:endParaRPr lang="en-US" sz="2000" i="1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19954" y="2620811"/>
                  <a:ext cx="6037429" cy="3947940"/>
                </a:xfrm>
                <a:prstGeom prst="rect">
                  <a:avLst/>
                </a:prstGeom>
                <a:blipFill>
                  <a:blip r:embed="rId9"/>
                  <a:stretch>
                    <a:fillRect l="-1301" t="-733"/>
                  </a:stretch>
                </a:blipFill>
                <a:ln w="381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-6132672" y="2717263"/>
              <a:ext cx="2052586" cy="326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DD783B7-595E-724E-A521-A8A78DE18BCD}"/>
              </a:ext>
            </a:extLst>
          </p:cNvPr>
          <p:cNvSpPr txBox="1"/>
          <p:nvPr/>
        </p:nvSpPr>
        <p:spPr>
          <a:xfrm>
            <a:off x="4925961" y="64155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220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Custom 2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0096FF"/>
      </a:hlink>
      <a:folHlink>
        <a:srgbClr val="D78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>
        <a:ln w="9525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Created xmlns="ce0de229-b968-460b-bfa6-c309bf067a3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D1872214E7E4AA66A0644C9DCCEFF" ma:contentTypeVersion="13" ma:contentTypeDescription="Create a new document." ma:contentTypeScope="" ma:versionID="a7594662c8e5fc21752806ac3520e701">
  <xsd:schema xmlns:xsd="http://www.w3.org/2001/XMLSchema" xmlns:xs="http://www.w3.org/2001/XMLSchema" xmlns:p="http://schemas.microsoft.com/office/2006/metadata/properties" xmlns:ns2="ce0de229-b968-460b-bfa6-c309bf067a33" xmlns:ns3="b2272a47-6a34-441e-975c-341e732a1f8b" targetNamespace="http://schemas.microsoft.com/office/2006/metadata/properties" ma:root="true" ma:fieldsID="90f7ced8e6f78dd6fdf52a8c3b233a3b" ns2:_="" ns3:_="">
    <xsd:import namespace="ce0de229-b968-460b-bfa6-c309bf067a33"/>
    <xsd:import namespace="b2272a47-6a34-441e-975c-341e732a1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DateCre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de229-b968-460b-bfa6-c309bf067a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Created" ma:index="20" nillable="true" ma:displayName="Date Created" ma:format="DateOnly" ma:internalName="DateCre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72a47-6a34-441e-975c-341e732a1f8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2FE947-EC2E-4FD9-B286-CF82ADC49460}">
  <ds:schemaRefs>
    <ds:schemaRef ds:uri="ce0de229-b968-460b-bfa6-c309bf067a3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C13D49-BEBE-4E7E-AB7F-B38F9A934946}">
  <ds:schemaRefs>
    <ds:schemaRef ds:uri="b2272a47-6a34-441e-975c-341e732a1f8b"/>
    <ds:schemaRef ds:uri="ce0de229-b968-460b-bfa6-c309bf067a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75AE92-FC68-4405-B139-D0CE67009C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41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Massachusetts Institute of Technology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18.404J F2020 Lecture 16: Cook-Levin Theorem </dc:title>
  <dc:subject/>
  <dc:creator>Michael Sipser</dc:creator>
  <cp:keywords/>
  <dc:description/>
  <cp:revision>2</cp:revision>
  <dcterms:created xsi:type="dcterms:W3CDTF">2020-08-09T18:24:17Z</dcterms:created>
  <dcterms:modified xsi:type="dcterms:W3CDTF">2024-11-25T08:19:46Z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0x0101001F4D1872214E7E4AA66A0644C9DCCEFF</vt:lpwstr>
  </property>
</Properties>
</file>